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726" r:id="rId4"/>
  </p:sldMasterIdLst>
  <p:notesMasterIdLst>
    <p:notesMasterId r:id="rId19"/>
  </p:notesMasterIdLst>
  <p:sldIdLst>
    <p:sldId id="256" r:id="rId5"/>
    <p:sldId id="322" r:id="rId6"/>
    <p:sldId id="318" r:id="rId7"/>
    <p:sldId id="290" r:id="rId8"/>
    <p:sldId id="320" r:id="rId9"/>
    <p:sldId id="293" r:id="rId10"/>
    <p:sldId id="295" r:id="rId11"/>
    <p:sldId id="324" r:id="rId12"/>
    <p:sldId id="323" r:id="rId13"/>
    <p:sldId id="319" r:id="rId14"/>
    <p:sldId id="315" r:id="rId15"/>
    <p:sldId id="310" r:id="rId16"/>
    <p:sldId id="313" r:id="rId17"/>
    <p:sldId id="325" r:id="rId18"/>
  </p:sldIdLst>
  <p:sldSz cx="10801350" cy="6858000"/>
  <p:notesSz cx="6797675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4" autoAdjust="0"/>
  </p:normalViewPr>
  <p:slideViewPr>
    <p:cSldViewPr>
      <p:cViewPr varScale="1">
        <p:scale>
          <a:sx n="109" d="100"/>
          <a:sy n="109" d="100"/>
        </p:scale>
        <p:origin x="1110" y="114"/>
      </p:cViewPr>
      <p:guideLst>
        <p:guide orient="horz" pos="2160"/>
        <p:guide pos="384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22300" y="812800"/>
            <a:ext cx="6315075" cy="40100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spostare la diapositiva</a:t>
            </a: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56000" y="5080144"/>
            <a:ext cx="6047640" cy="481257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2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41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26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41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270" name="PlaceHolder 5"/>
          <p:cNvSpPr>
            <a:spLocks noGrp="1"/>
          </p:cNvSpPr>
          <p:nvPr>
            <p:ph type="ftr"/>
          </p:nvPr>
        </p:nvSpPr>
        <p:spPr>
          <a:xfrm>
            <a:off x="0" y="10160649"/>
            <a:ext cx="3280680" cy="53441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271" name="PlaceHolder 6"/>
          <p:cNvSpPr>
            <a:spLocks noGrp="1"/>
          </p:cNvSpPr>
          <p:nvPr>
            <p:ph type="sldNum"/>
          </p:nvPr>
        </p:nvSpPr>
        <p:spPr>
          <a:xfrm>
            <a:off x="4278960" y="10160649"/>
            <a:ext cx="3280680" cy="53441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D1BE6C7-ED82-4BA3-90CD-555F82546FBE}" type="slidenum">
              <a:rPr lang="it-IT" sz="1400" b="0" strike="noStrike" spc="-1">
                <a:latin typeface="Times New Roman"/>
              </a:rPr>
              <a:pPr algn="r"/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529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9280" algn="l"/>
                <a:tab pos="901800" algn="l"/>
                <a:tab pos="1353960" algn="l"/>
                <a:tab pos="1806480" algn="l"/>
                <a:tab pos="2259000" algn="l"/>
                <a:tab pos="2711520" algn="l"/>
                <a:tab pos="3164040" algn="l"/>
                <a:tab pos="3616200" algn="l"/>
                <a:tab pos="4068720" algn="l"/>
                <a:tab pos="4521240" algn="l"/>
                <a:tab pos="4973760" algn="l"/>
                <a:tab pos="5425920" algn="l"/>
                <a:tab pos="5878440" algn="l"/>
                <a:tab pos="6330960" algn="l"/>
                <a:tab pos="6783480" algn="l"/>
                <a:tab pos="7236000" algn="l"/>
                <a:tab pos="7688160" algn="l"/>
                <a:tab pos="8140680" algn="l"/>
                <a:tab pos="8593200" algn="l"/>
                <a:tab pos="9045720" algn="l"/>
              </a:tabLst>
            </a:pPr>
            <a:fld id="{14A9C8E8-15BE-44C9-9A08-DCAA6CB62383}" type="slidenum">
              <a:rPr lang="it-IT" sz="1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  <a:tabLst>
                  <a:tab pos="0" algn="l"/>
                  <a:tab pos="449280" algn="l"/>
                  <a:tab pos="901800" algn="l"/>
                  <a:tab pos="1353960" algn="l"/>
                  <a:tab pos="1806480" algn="l"/>
                  <a:tab pos="2259000" algn="l"/>
                  <a:tab pos="2711520" algn="l"/>
                  <a:tab pos="3164040" algn="l"/>
                  <a:tab pos="3616200" algn="l"/>
                  <a:tab pos="4068720" algn="l"/>
                  <a:tab pos="4521240" algn="l"/>
                  <a:tab pos="4973760" algn="l"/>
                  <a:tab pos="5425920" algn="l"/>
                  <a:tab pos="5878440" algn="l"/>
                  <a:tab pos="6330960" algn="l"/>
                  <a:tab pos="6783480" algn="l"/>
                  <a:tab pos="7236000" algn="l"/>
                  <a:tab pos="7688160" algn="l"/>
                  <a:tab pos="8140680" algn="l"/>
                  <a:tab pos="8593200" algn="l"/>
                  <a:tab pos="9045720" algn="l"/>
                </a:tabLst>
              </a:pPr>
              <a:t>4</a:t>
            </a:fld>
            <a:endParaRPr lang="it-IT" sz="1800" b="0" strike="noStrike" spc="-1">
              <a:latin typeface="Times New Roman"/>
            </a:endParaRPr>
          </a:p>
        </p:txBody>
      </p:sp>
      <p:sp>
        <p:nvSpPr>
          <p:cNvPr id="634" name="CustomShape 2"/>
          <p:cNvSpPr/>
          <p:nvPr/>
        </p:nvSpPr>
        <p:spPr>
          <a:xfrm>
            <a:off x="4282920" y="11093707"/>
            <a:ext cx="3269880" cy="5715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tabLst>
                <a:tab pos="0" algn="l"/>
                <a:tab pos="449280" algn="l"/>
                <a:tab pos="901800" algn="l"/>
                <a:tab pos="1353960" algn="l"/>
                <a:tab pos="1806480" algn="l"/>
                <a:tab pos="2259000" algn="l"/>
                <a:tab pos="2711520" algn="l"/>
                <a:tab pos="3164040" algn="l"/>
                <a:tab pos="3616200" algn="l"/>
                <a:tab pos="4068720" algn="l"/>
                <a:tab pos="4521240" algn="l"/>
                <a:tab pos="4973760" algn="l"/>
                <a:tab pos="5425920" algn="l"/>
                <a:tab pos="5878440" algn="l"/>
                <a:tab pos="6330960" algn="l"/>
                <a:tab pos="6783480" algn="l"/>
                <a:tab pos="7236000" algn="l"/>
                <a:tab pos="7688160" algn="l"/>
                <a:tab pos="8140680" algn="l"/>
                <a:tab pos="8593200" algn="l"/>
                <a:tab pos="9045720" algn="l"/>
              </a:tabLst>
            </a:pPr>
            <a:fld id="{C4286145-108C-4769-9642-93D2A445EB01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  <a:tabLst>
                  <a:tab pos="0" algn="l"/>
                  <a:tab pos="449280" algn="l"/>
                  <a:tab pos="901800" algn="l"/>
                  <a:tab pos="1353960" algn="l"/>
                  <a:tab pos="1806480" algn="l"/>
                  <a:tab pos="2259000" algn="l"/>
                  <a:tab pos="2711520" algn="l"/>
                  <a:tab pos="3164040" algn="l"/>
                  <a:tab pos="3616200" algn="l"/>
                  <a:tab pos="4068720" algn="l"/>
                  <a:tab pos="4521240" algn="l"/>
                  <a:tab pos="4973760" algn="l"/>
                  <a:tab pos="5425920" algn="l"/>
                  <a:tab pos="5878440" algn="l"/>
                  <a:tab pos="6330960" algn="l"/>
                  <a:tab pos="6783480" algn="l"/>
                  <a:tab pos="7236000" algn="l"/>
                  <a:tab pos="7688160" algn="l"/>
                  <a:tab pos="8140680" algn="l"/>
                  <a:tab pos="8593200" algn="l"/>
                  <a:tab pos="9045720" algn="l"/>
                </a:tabLst>
              </a:pPr>
              <a:t>4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635" name="CustomShape 3"/>
          <p:cNvSpPr/>
          <p:nvPr/>
        </p:nvSpPr>
        <p:spPr>
          <a:xfrm>
            <a:off x="4282920" y="11093707"/>
            <a:ext cx="3271320" cy="5729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tabLst>
                <a:tab pos="0" algn="l"/>
                <a:tab pos="449280" algn="l"/>
                <a:tab pos="901800" algn="l"/>
                <a:tab pos="1353960" algn="l"/>
                <a:tab pos="1806480" algn="l"/>
                <a:tab pos="2259000" algn="l"/>
                <a:tab pos="2711520" algn="l"/>
                <a:tab pos="3164040" algn="l"/>
                <a:tab pos="3616200" algn="l"/>
                <a:tab pos="4068720" algn="l"/>
                <a:tab pos="4521240" algn="l"/>
                <a:tab pos="4973760" algn="l"/>
                <a:tab pos="5425920" algn="l"/>
                <a:tab pos="5878440" algn="l"/>
                <a:tab pos="6330960" algn="l"/>
                <a:tab pos="6783480" algn="l"/>
                <a:tab pos="7236000" algn="l"/>
                <a:tab pos="7688160" algn="l"/>
                <a:tab pos="8140680" algn="l"/>
                <a:tab pos="8593200" algn="l"/>
                <a:tab pos="9045720" algn="l"/>
              </a:tabLst>
            </a:pPr>
            <a:fld id="{A0434D20-11F8-4CC2-9D4B-5B8E5FC3C55A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  <a:tabLst>
                  <a:tab pos="0" algn="l"/>
                  <a:tab pos="449280" algn="l"/>
                  <a:tab pos="901800" algn="l"/>
                  <a:tab pos="1353960" algn="l"/>
                  <a:tab pos="1806480" algn="l"/>
                  <a:tab pos="2259000" algn="l"/>
                  <a:tab pos="2711520" algn="l"/>
                  <a:tab pos="3164040" algn="l"/>
                  <a:tab pos="3616200" algn="l"/>
                  <a:tab pos="4068720" algn="l"/>
                  <a:tab pos="4521240" algn="l"/>
                  <a:tab pos="4973760" algn="l"/>
                  <a:tab pos="5425920" algn="l"/>
                  <a:tab pos="5878440" algn="l"/>
                  <a:tab pos="6330960" algn="l"/>
                  <a:tab pos="6783480" algn="l"/>
                  <a:tab pos="7236000" algn="l"/>
                  <a:tab pos="7688160" algn="l"/>
                  <a:tab pos="8140680" algn="l"/>
                  <a:tab pos="8593200" algn="l"/>
                  <a:tab pos="9045720" algn="l"/>
                </a:tabLst>
              </a:pPr>
              <a:t>4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636" name="CustomShape 4"/>
          <p:cNvSpPr/>
          <p:nvPr/>
        </p:nvSpPr>
        <p:spPr>
          <a:xfrm>
            <a:off x="4282920" y="11093707"/>
            <a:ext cx="3274560" cy="5761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tabLst>
                <a:tab pos="0" algn="l"/>
                <a:tab pos="449280" algn="l"/>
                <a:tab pos="901800" algn="l"/>
                <a:tab pos="1353960" algn="l"/>
                <a:tab pos="1806480" algn="l"/>
                <a:tab pos="2259000" algn="l"/>
                <a:tab pos="2711520" algn="l"/>
                <a:tab pos="3164040" algn="l"/>
                <a:tab pos="3616200" algn="l"/>
                <a:tab pos="4068720" algn="l"/>
                <a:tab pos="4521240" algn="l"/>
                <a:tab pos="4973760" algn="l"/>
                <a:tab pos="5425920" algn="l"/>
                <a:tab pos="5878440" algn="l"/>
                <a:tab pos="6330960" algn="l"/>
                <a:tab pos="6783480" algn="l"/>
                <a:tab pos="7236000" algn="l"/>
                <a:tab pos="7688160" algn="l"/>
                <a:tab pos="8140680" algn="l"/>
                <a:tab pos="8593200" algn="l"/>
                <a:tab pos="9045720" algn="l"/>
              </a:tabLst>
            </a:pPr>
            <a:fld id="{EE4DB995-DF7A-4E35-A571-F4C7525860CE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  <a:tabLst>
                  <a:tab pos="0" algn="l"/>
                  <a:tab pos="449280" algn="l"/>
                  <a:tab pos="901800" algn="l"/>
                  <a:tab pos="1353960" algn="l"/>
                  <a:tab pos="1806480" algn="l"/>
                  <a:tab pos="2259000" algn="l"/>
                  <a:tab pos="2711520" algn="l"/>
                  <a:tab pos="3164040" algn="l"/>
                  <a:tab pos="3616200" algn="l"/>
                  <a:tab pos="4068720" algn="l"/>
                  <a:tab pos="4521240" algn="l"/>
                  <a:tab pos="4973760" algn="l"/>
                  <a:tab pos="5425920" algn="l"/>
                  <a:tab pos="5878440" algn="l"/>
                  <a:tab pos="6330960" algn="l"/>
                  <a:tab pos="6783480" algn="l"/>
                  <a:tab pos="7236000" algn="l"/>
                  <a:tab pos="7688160" algn="l"/>
                  <a:tab pos="8140680" algn="l"/>
                  <a:tab pos="8593200" algn="l"/>
                  <a:tab pos="9045720" algn="l"/>
                </a:tabLst>
              </a:pPr>
              <a:t>4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637" name="CustomShape 5"/>
          <p:cNvSpPr/>
          <p:nvPr/>
        </p:nvSpPr>
        <p:spPr>
          <a:xfrm>
            <a:off x="4282920" y="11093707"/>
            <a:ext cx="3276360" cy="5776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tabLst>
                <a:tab pos="0" algn="l"/>
                <a:tab pos="449280" algn="l"/>
                <a:tab pos="901800" algn="l"/>
                <a:tab pos="1353960" algn="l"/>
                <a:tab pos="1806480" algn="l"/>
                <a:tab pos="2259000" algn="l"/>
                <a:tab pos="2711520" algn="l"/>
                <a:tab pos="3164040" algn="l"/>
                <a:tab pos="3616200" algn="l"/>
                <a:tab pos="4068720" algn="l"/>
                <a:tab pos="4521240" algn="l"/>
                <a:tab pos="4973760" algn="l"/>
                <a:tab pos="5425920" algn="l"/>
                <a:tab pos="5878440" algn="l"/>
                <a:tab pos="6330960" algn="l"/>
                <a:tab pos="6783480" algn="l"/>
                <a:tab pos="7236000" algn="l"/>
                <a:tab pos="7688160" algn="l"/>
                <a:tab pos="8140680" algn="l"/>
                <a:tab pos="8593200" algn="l"/>
                <a:tab pos="9045720" algn="l"/>
              </a:tabLst>
            </a:pPr>
            <a:fld id="{D2BC9FC2-932C-4E96-A454-61BDC6020DDC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  <a:tabLst>
                  <a:tab pos="0" algn="l"/>
                  <a:tab pos="449280" algn="l"/>
                  <a:tab pos="901800" algn="l"/>
                  <a:tab pos="1353960" algn="l"/>
                  <a:tab pos="1806480" algn="l"/>
                  <a:tab pos="2259000" algn="l"/>
                  <a:tab pos="2711520" algn="l"/>
                  <a:tab pos="3164040" algn="l"/>
                  <a:tab pos="3616200" algn="l"/>
                  <a:tab pos="4068720" algn="l"/>
                  <a:tab pos="4521240" algn="l"/>
                  <a:tab pos="4973760" algn="l"/>
                  <a:tab pos="5425920" algn="l"/>
                  <a:tab pos="5878440" algn="l"/>
                  <a:tab pos="6330960" algn="l"/>
                  <a:tab pos="6783480" algn="l"/>
                  <a:tab pos="7236000" algn="l"/>
                  <a:tab pos="7688160" algn="l"/>
                  <a:tab pos="8140680" algn="l"/>
                  <a:tab pos="8593200" algn="l"/>
                  <a:tab pos="9045720" algn="l"/>
                </a:tabLst>
              </a:pPr>
              <a:t>4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638" name="CustomShape 6"/>
          <p:cNvSpPr/>
          <p:nvPr/>
        </p:nvSpPr>
        <p:spPr>
          <a:xfrm>
            <a:off x="4282920" y="11093707"/>
            <a:ext cx="3279240" cy="580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tabLst>
                <a:tab pos="0" algn="l"/>
                <a:tab pos="449280" algn="l"/>
                <a:tab pos="901800" algn="l"/>
                <a:tab pos="1353960" algn="l"/>
                <a:tab pos="1806480" algn="l"/>
                <a:tab pos="2259000" algn="l"/>
                <a:tab pos="2711520" algn="l"/>
                <a:tab pos="3164040" algn="l"/>
                <a:tab pos="3616200" algn="l"/>
                <a:tab pos="4068720" algn="l"/>
                <a:tab pos="4521240" algn="l"/>
                <a:tab pos="4973760" algn="l"/>
                <a:tab pos="5425920" algn="l"/>
                <a:tab pos="5878440" algn="l"/>
                <a:tab pos="6330960" algn="l"/>
                <a:tab pos="6783480" algn="l"/>
                <a:tab pos="7236000" algn="l"/>
                <a:tab pos="7688160" algn="l"/>
                <a:tab pos="8140680" algn="l"/>
                <a:tab pos="8593200" algn="l"/>
                <a:tab pos="9045720" algn="l"/>
              </a:tabLst>
            </a:pPr>
            <a:fld id="{FB16841F-1C4A-41BC-B509-DF9A791E995E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  <a:tabLst>
                  <a:tab pos="0" algn="l"/>
                  <a:tab pos="449280" algn="l"/>
                  <a:tab pos="901800" algn="l"/>
                  <a:tab pos="1353960" algn="l"/>
                  <a:tab pos="1806480" algn="l"/>
                  <a:tab pos="2259000" algn="l"/>
                  <a:tab pos="2711520" algn="l"/>
                  <a:tab pos="3164040" algn="l"/>
                  <a:tab pos="3616200" algn="l"/>
                  <a:tab pos="4068720" algn="l"/>
                  <a:tab pos="4521240" algn="l"/>
                  <a:tab pos="4973760" algn="l"/>
                  <a:tab pos="5425920" algn="l"/>
                  <a:tab pos="5878440" algn="l"/>
                  <a:tab pos="6330960" algn="l"/>
                  <a:tab pos="6783480" algn="l"/>
                  <a:tab pos="7236000" algn="l"/>
                  <a:tab pos="7688160" algn="l"/>
                  <a:tab pos="8140680" algn="l"/>
                  <a:tab pos="8593200" algn="l"/>
                  <a:tab pos="9045720" algn="l"/>
                </a:tabLst>
              </a:pPr>
              <a:t>4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639" name="PlaceHolder 7"/>
          <p:cNvSpPr>
            <a:spLocks noGrp="1" noRot="1" noChangeAspect="1"/>
          </p:cNvSpPr>
          <p:nvPr>
            <p:ph type="sldImg"/>
          </p:nvPr>
        </p:nvSpPr>
        <p:spPr>
          <a:xfrm>
            <a:off x="334963" y="887413"/>
            <a:ext cx="6896100" cy="4379912"/>
          </a:xfrm>
          <a:prstGeom prst="rect">
            <a:avLst/>
          </a:prstGeom>
        </p:spPr>
      </p:sp>
      <p:sp>
        <p:nvSpPr>
          <p:cNvPr id="640" name="CustomShape 8"/>
          <p:cNvSpPr/>
          <p:nvPr/>
        </p:nvSpPr>
        <p:spPr>
          <a:xfrm>
            <a:off x="755640" y="5548654"/>
            <a:ext cx="6054480" cy="525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9"/>
          <p:cNvSpPr/>
          <p:nvPr/>
        </p:nvSpPr>
        <p:spPr>
          <a:xfrm>
            <a:off x="755640" y="5548654"/>
            <a:ext cx="6043320" cy="5241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451"/>
              </a:spcBef>
              <a:tabLst>
                <a:tab pos="0" algn="l"/>
                <a:tab pos="449280" algn="l"/>
                <a:tab pos="901800" algn="l"/>
                <a:tab pos="1353960" algn="l"/>
                <a:tab pos="1806480" algn="l"/>
                <a:tab pos="2259000" algn="l"/>
                <a:tab pos="2711520" algn="l"/>
                <a:tab pos="3164040" algn="l"/>
                <a:tab pos="3616200" algn="l"/>
                <a:tab pos="4068720" algn="l"/>
                <a:tab pos="4521240" algn="l"/>
                <a:tab pos="4973760" algn="l"/>
                <a:tab pos="5425920" algn="l"/>
                <a:tab pos="5878440" algn="l"/>
                <a:tab pos="6330960" algn="l"/>
                <a:tab pos="6783480" algn="l"/>
                <a:tab pos="7236000" algn="l"/>
                <a:tab pos="7688160" algn="l"/>
                <a:tab pos="8140680" algn="l"/>
                <a:tab pos="8593200" algn="l"/>
                <a:tab pos="904572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Il Totale ricoverati (</a:t>
            </a:r>
            <a:r>
              <a:rPr lang="it-IT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N° pz Ricoverati</a:t>
            </a:r>
            <a:r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)  considera i pazienti registrati nell'intervallo di riferimento che risultano dimessi.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pos="0" algn="l"/>
                <a:tab pos="449280" algn="l"/>
                <a:tab pos="901800" algn="l"/>
                <a:tab pos="1353960" algn="l"/>
                <a:tab pos="1806480" algn="l"/>
                <a:tab pos="2259000" algn="l"/>
                <a:tab pos="2711520" algn="l"/>
                <a:tab pos="3164040" algn="l"/>
                <a:tab pos="3616200" algn="l"/>
                <a:tab pos="4068720" algn="l"/>
                <a:tab pos="4521240" algn="l"/>
                <a:tab pos="4973760" algn="l"/>
                <a:tab pos="5425920" algn="l"/>
                <a:tab pos="5878440" algn="l"/>
                <a:tab pos="6330960" algn="l"/>
                <a:tab pos="6783480" algn="l"/>
                <a:tab pos="7236000" algn="l"/>
                <a:tab pos="7688160" algn="l"/>
                <a:tab pos="8140680" algn="l"/>
                <a:tab pos="8593200" algn="l"/>
                <a:tab pos="904572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Per cui ad esempio  finchè tutti i pz registrati/entrati in un determinato mese non saranno dimessi, questo dato sarà in continua evoluzione.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pos="0" algn="l"/>
                <a:tab pos="449280" algn="l"/>
                <a:tab pos="901800" algn="l"/>
                <a:tab pos="1353960" algn="l"/>
                <a:tab pos="1806480" algn="l"/>
                <a:tab pos="2259000" algn="l"/>
                <a:tab pos="2711520" algn="l"/>
                <a:tab pos="3164040" algn="l"/>
                <a:tab pos="3616200" algn="l"/>
                <a:tab pos="4068720" algn="l"/>
                <a:tab pos="4521240" algn="l"/>
                <a:tab pos="4973760" algn="l"/>
                <a:tab pos="5425920" algn="l"/>
                <a:tab pos="5878440" algn="l"/>
                <a:tab pos="6330960" algn="l"/>
                <a:tab pos="6783480" algn="l"/>
                <a:tab pos="7236000" algn="l"/>
                <a:tab pos="7688160" algn="l"/>
                <a:tab pos="8140680" algn="l"/>
                <a:tab pos="8593200" algn="l"/>
                <a:tab pos="904572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Per febbraio 2023 non ci saranno aggiornamenti, poiché tutti i pz entrati a febbraio sono stati dimessi.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pos="0" algn="l"/>
                <a:tab pos="449280" algn="l"/>
                <a:tab pos="901800" algn="l"/>
                <a:tab pos="1353960" algn="l"/>
                <a:tab pos="1806480" algn="l"/>
                <a:tab pos="2259000" algn="l"/>
                <a:tab pos="2711520" algn="l"/>
                <a:tab pos="3164040" algn="l"/>
                <a:tab pos="3616200" algn="l"/>
                <a:tab pos="4068720" algn="l"/>
                <a:tab pos="4521240" algn="l"/>
                <a:tab pos="4973760" algn="l"/>
                <a:tab pos="5425920" algn="l"/>
                <a:tab pos="5878440" algn="l"/>
                <a:tab pos="6330960" algn="l"/>
                <a:tab pos="6783480" algn="l"/>
                <a:tab pos="7236000" algn="l"/>
                <a:tab pos="7688160" algn="l"/>
                <a:tab pos="8140680" algn="l"/>
                <a:tab pos="8593200" algn="l"/>
                <a:tab pos="9045720" algn="l"/>
              </a:tabLst>
            </a:pPr>
            <a:r>
              <a:t/>
            </a:r>
            <a:br/>
            <a:endParaRPr lang="it-IT" sz="1200" b="0" strike="noStrike" spc="-1">
              <a:latin typeface="Arial"/>
            </a:endParaRPr>
          </a:p>
        </p:txBody>
      </p:sp>
      <p:sp>
        <p:nvSpPr>
          <p:cNvPr id="642" name="PlaceHolder 10"/>
          <p:cNvSpPr>
            <a:spLocks noGrp="1"/>
          </p:cNvSpPr>
          <p:nvPr>
            <p:ph type="body"/>
          </p:nvPr>
        </p:nvSpPr>
        <p:spPr>
          <a:xfrm>
            <a:off x="756000" y="5080144"/>
            <a:ext cx="6047280" cy="48122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6725" y="754063"/>
            <a:ext cx="5859463" cy="3721100"/>
          </a:xfrm>
          <a:prstGeom prst="rect">
            <a:avLst/>
          </a:prstGeom>
        </p:spPr>
      </p:sp>
      <p:sp>
        <p:nvSpPr>
          <p:cNvPr id="644" name="PlaceHolder 2"/>
          <p:cNvSpPr>
            <a:spLocks noGrp="1"/>
          </p:cNvSpPr>
          <p:nvPr>
            <p:ph type="body"/>
          </p:nvPr>
        </p:nvSpPr>
        <p:spPr>
          <a:xfrm>
            <a:off x="679320" y="4716428"/>
            <a:ext cx="5435280" cy="44650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645" name="CustomShape 3"/>
          <p:cNvSpPr/>
          <p:nvPr/>
        </p:nvSpPr>
        <p:spPr>
          <a:xfrm>
            <a:off x="3848040" y="9432856"/>
            <a:ext cx="2945880" cy="4933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6B82909-3CB2-4FC3-B915-4C99E2A6F0C4}" type="slidenum">
              <a:rPr lang="it-IT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it-IT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D1BE6C7-ED82-4BA3-90CD-555F82546FBE}" type="slidenum">
              <a:rPr lang="it-IT" sz="1400" b="0" strike="noStrike" spc="-1" smtClean="0">
                <a:latin typeface="Times New Roman"/>
              </a:rPr>
              <a:pPr algn="r"/>
              <a:t>8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235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D1BE6C7-ED82-4BA3-90CD-555F82546FBE}" type="slidenum">
              <a:rPr lang="it-IT" sz="1400" b="0" strike="noStrike" spc="-1" smtClean="0">
                <a:latin typeface="Times New Roman"/>
              </a:rPr>
              <a:pPr algn="r"/>
              <a:t>9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230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37B6ECE-DA7E-4EE2-9740-1AF5A333185C}" type="slidenum">
              <a:rPr/>
              <a:pPr lvl="0"/>
              <a:t>10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22300" y="812800"/>
            <a:ext cx="6315075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66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/>
          <p:cNvSpPr/>
          <p:nvPr/>
        </p:nvSpPr>
        <p:spPr>
          <a:xfrm>
            <a:off x="4242240" y="11031767"/>
            <a:ext cx="3238560" cy="5635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tabLst>
                <a:tab pos="0" algn="l"/>
                <a:tab pos="448920" algn="l"/>
                <a:tab pos="901440" algn="l"/>
                <a:tab pos="1353960" algn="l"/>
                <a:tab pos="1806480" algn="l"/>
                <a:tab pos="2259000" algn="l"/>
                <a:tab pos="2711160" algn="l"/>
                <a:tab pos="3163680" algn="l"/>
                <a:tab pos="3616200" algn="l"/>
                <a:tab pos="4068720" algn="l"/>
                <a:tab pos="4520880" algn="l"/>
                <a:tab pos="4973400" algn="l"/>
                <a:tab pos="5425920" algn="l"/>
                <a:tab pos="5878440" algn="l"/>
                <a:tab pos="6330600" algn="l"/>
                <a:tab pos="6783120" algn="l"/>
                <a:tab pos="7235640" algn="l"/>
                <a:tab pos="7688160" algn="l"/>
                <a:tab pos="8140680" algn="l"/>
                <a:tab pos="8592840" algn="l"/>
                <a:tab pos="9045360" algn="l"/>
                <a:tab pos="9434160" algn="l"/>
                <a:tab pos="9883440" algn="l"/>
                <a:tab pos="10332720" algn="l"/>
                <a:tab pos="10782000" algn="l"/>
              </a:tabLst>
            </a:pPr>
            <a:fld id="{A56B6827-1373-4B7A-A080-448C9067C579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5000"/>
                </a:lnSpc>
                <a:tabLst>
                  <a:tab pos="0" algn="l"/>
                  <a:tab pos="448920" algn="l"/>
                  <a:tab pos="901440" algn="l"/>
                  <a:tab pos="1353960" algn="l"/>
                  <a:tab pos="1806480" algn="l"/>
                  <a:tab pos="2259000" algn="l"/>
                  <a:tab pos="2711160" algn="l"/>
                  <a:tab pos="3163680" algn="l"/>
                  <a:tab pos="3616200" algn="l"/>
                  <a:tab pos="4068720" algn="l"/>
                  <a:tab pos="4520880" algn="l"/>
                  <a:tab pos="4973400" algn="l"/>
                  <a:tab pos="5425920" algn="l"/>
                  <a:tab pos="5878440" algn="l"/>
                  <a:tab pos="6330600" algn="l"/>
                  <a:tab pos="6783120" algn="l"/>
                  <a:tab pos="7235640" algn="l"/>
                  <a:tab pos="7688160" algn="l"/>
                  <a:tab pos="8140680" algn="l"/>
                  <a:tab pos="8592840" algn="l"/>
                  <a:tab pos="904536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t>13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668" name="CustomShape 2"/>
          <p:cNvSpPr/>
          <p:nvPr/>
        </p:nvSpPr>
        <p:spPr>
          <a:xfrm>
            <a:off x="4242240" y="11031767"/>
            <a:ext cx="3240360" cy="56538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tabLst>
                <a:tab pos="0" algn="l"/>
                <a:tab pos="448920" algn="l"/>
                <a:tab pos="901440" algn="l"/>
                <a:tab pos="1353960" algn="l"/>
                <a:tab pos="1806480" algn="l"/>
                <a:tab pos="2259000" algn="l"/>
                <a:tab pos="2711160" algn="l"/>
                <a:tab pos="3163680" algn="l"/>
                <a:tab pos="3616200" algn="l"/>
                <a:tab pos="4068720" algn="l"/>
                <a:tab pos="4520880" algn="l"/>
                <a:tab pos="4973400" algn="l"/>
                <a:tab pos="5425920" algn="l"/>
                <a:tab pos="5878440" algn="l"/>
                <a:tab pos="6330600" algn="l"/>
                <a:tab pos="6783120" algn="l"/>
                <a:tab pos="7235640" algn="l"/>
                <a:tab pos="7688160" algn="l"/>
                <a:tab pos="8140680" algn="l"/>
                <a:tab pos="8592840" algn="l"/>
                <a:tab pos="9045360" algn="l"/>
                <a:tab pos="9434160" algn="l"/>
                <a:tab pos="9883440" algn="l"/>
                <a:tab pos="10332720" algn="l"/>
                <a:tab pos="10782000" algn="l"/>
              </a:tabLst>
            </a:pPr>
            <a:fld id="{98AEEE11-FDFB-443B-A93A-1DC5158C583A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5000"/>
                </a:lnSpc>
                <a:tabLst>
                  <a:tab pos="0" algn="l"/>
                  <a:tab pos="448920" algn="l"/>
                  <a:tab pos="901440" algn="l"/>
                  <a:tab pos="1353960" algn="l"/>
                  <a:tab pos="1806480" algn="l"/>
                  <a:tab pos="2259000" algn="l"/>
                  <a:tab pos="2711160" algn="l"/>
                  <a:tab pos="3163680" algn="l"/>
                  <a:tab pos="3616200" algn="l"/>
                  <a:tab pos="4068720" algn="l"/>
                  <a:tab pos="4520880" algn="l"/>
                  <a:tab pos="4973400" algn="l"/>
                  <a:tab pos="5425920" algn="l"/>
                  <a:tab pos="5878440" algn="l"/>
                  <a:tab pos="6330600" algn="l"/>
                  <a:tab pos="6783120" algn="l"/>
                  <a:tab pos="7235640" algn="l"/>
                  <a:tab pos="7688160" algn="l"/>
                  <a:tab pos="8140680" algn="l"/>
                  <a:tab pos="8592840" algn="l"/>
                  <a:tab pos="904536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t>13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669" name="CustomShape 3"/>
          <p:cNvSpPr/>
          <p:nvPr/>
        </p:nvSpPr>
        <p:spPr>
          <a:xfrm>
            <a:off x="4242240" y="11031767"/>
            <a:ext cx="3241800" cy="56682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tabLst>
                <a:tab pos="0" algn="l"/>
                <a:tab pos="448920" algn="l"/>
                <a:tab pos="901440" algn="l"/>
                <a:tab pos="1353960" algn="l"/>
                <a:tab pos="1806480" algn="l"/>
                <a:tab pos="2259000" algn="l"/>
                <a:tab pos="2711160" algn="l"/>
                <a:tab pos="3163680" algn="l"/>
                <a:tab pos="3616200" algn="l"/>
                <a:tab pos="4068720" algn="l"/>
                <a:tab pos="4520880" algn="l"/>
                <a:tab pos="4973400" algn="l"/>
                <a:tab pos="5425920" algn="l"/>
                <a:tab pos="5878440" algn="l"/>
                <a:tab pos="6330600" algn="l"/>
                <a:tab pos="6783120" algn="l"/>
                <a:tab pos="7235640" algn="l"/>
                <a:tab pos="7688160" algn="l"/>
                <a:tab pos="8140680" algn="l"/>
                <a:tab pos="8592840" algn="l"/>
                <a:tab pos="9045360" algn="l"/>
                <a:tab pos="9434160" algn="l"/>
                <a:tab pos="9883440" algn="l"/>
                <a:tab pos="10332720" algn="l"/>
                <a:tab pos="10782000" algn="l"/>
              </a:tabLst>
            </a:pPr>
            <a:fld id="{BF34B71D-4A75-40BF-BAF6-3E7D0927E5E1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5000"/>
                </a:lnSpc>
                <a:tabLst>
                  <a:tab pos="0" algn="l"/>
                  <a:tab pos="448920" algn="l"/>
                  <a:tab pos="901440" algn="l"/>
                  <a:tab pos="1353960" algn="l"/>
                  <a:tab pos="1806480" algn="l"/>
                  <a:tab pos="2259000" algn="l"/>
                  <a:tab pos="2711160" algn="l"/>
                  <a:tab pos="3163680" algn="l"/>
                  <a:tab pos="3616200" algn="l"/>
                  <a:tab pos="4068720" algn="l"/>
                  <a:tab pos="4520880" algn="l"/>
                  <a:tab pos="4973400" algn="l"/>
                  <a:tab pos="5425920" algn="l"/>
                  <a:tab pos="5878440" algn="l"/>
                  <a:tab pos="6330600" algn="l"/>
                  <a:tab pos="6783120" algn="l"/>
                  <a:tab pos="7235640" algn="l"/>
                  <a:tab pos="7688160" algn="l"/>
                  <a:tab pos="8140680" algn="l"/>
                  <a:tab pos="8592840" algn="l"/>
                  <a:tab pos="904536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t>13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670" name="CustomShape 4"/>
          <p:cNvSpPr/>
          <p:nvPr/>
        </p:nvSpPr>
        <p:spPr>
          <a:xfrm>
            <a:off x="4242240" y="11031767"/>
            <a:ext cx="3245040" cy="5700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tabLst>
                <a:tab pos="0" algn="l"/>
                <a:tab pos="448920" algn="l"/>
                <a:tab pos="901440" algn="l"/>
                <a:tab pos="1353960" algn="l"/>
                <a:tab pos="1806480" algn="l"/>
                <a:tab pos="2259000" algn="l"/>
                <a:tab pos="2711160" algn="l"/>
                <a:tab pos="3163680" algn="l"/>
                <a:tab pos="3616200" algn="l"/>
                <a:tab pos="4068720" algn="l"/>
                <a:tab pos="4520880" algn="l"/>
                <a:tab pos="4973400" algn="l"/>
                <a:tab pos="5425920" algn="l"/>
                <a:tab pos="5878440" algn="l"/>
                <a:tab pos="6330600" algn="l"/>
                <a:tab pos="6783120" algn="l"/>
                <a:tab pos="7235640" algn="l"/>
                <a:tab pos="7688160" algn="l"/>
                <a:tab pos="8140680" algn="l"/>
                <a:tab pos="8592840" algn="l"/>
                <a:tab pos="9045360" algn="l"/>
                <a:tab pos="9434160" algn="l"/>
                <a:tab pos="9883440" algn="l"/>
                <a:tab pos="10332720" algn="l"/>
                <a:tab pos="10782000" algn="l"/>
              </a:tabLst>
            </a:pPr>
            <a:fld id="{DFCEC9CD-1570-4491-81C4-1CAC2EE24A35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5000"/>
                </a:lnSpc>
                <a:tabLst>
                  <a:tab pos="0" algn="l"/>
                  <a:tab pos="448920" algn="l"/>
                  <a:tab pos="901440" algn="l"/>
                  <a:tab pos="1353960" algn="l"/>
                  <a:tab pos="1806480" algn="l"/>
                  <a:tab pos="2259000" algn="l"/>
                  <a:tab pos="2711160" algn="l"/>
                  <a:tab pos="3163680" algn="l"/>
                  <a:tab pos="3616200" algn="l"/>
                  <a:tab pos="4068720" algn="l"/>
                  <a:tab pos="4520880" algn="l"/>
                  <a:tab pos="4973400" algn="l"/>
                  <a:tab pos="5425920" algn="l"/>
                  <a:tab pos="5878440" algn="l"/>
                  <a:tab pos="6330600" algn="l"/>
                  <a:tab pos="6783120" algn="l"/>
                  <a:tab pos="7235640" algn="l"/>
                  <a:tab pos="7688160" algn="l"/>
                  <a:tab pos="8140680" algn="l"/>
                  <a:tab pos="8592840" algn="l"/>
                  <a:tab pos="904536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t>13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671" name="CustomShape 5"/>
          <p:cNvSpPr/>
          <p:nvPr/>
        </p:nvSpPr>
        <p:spPr>
          <a:xfrm>
            <a:off x="4242240" y="11031767"/>
            <a:ext cx="3246480" cy="57150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tabLst>
                <a:tab pos="0" algn="l"/>
                <a:tab pos="448920" algn="l"/>
                <a:tab pos="901440" algn="l"/>
                <a:tab pos="1353960" algn="l"/>
                <a:tab pos="1806480" algn="l"/>
                <a:tab pos="2259000" algn="l"/>
                <a:tab pos="2711160" algn="l"/>
                <a:tab pos="3163680" algn="l"/>
                <a:tab pos="3616200" algn="l"/>
                <a:tab pos="4068720" algn="l"/>
                <a:tab pos="4520880" algn="l"/>
                <a:tab pos="4973400" algn="l"/>
                <a:tab pos="5425920" algn="l"/>
                <a:tab pos="5878440" algn="l"/>
                <a:tab pos="6330600" algn="l"/>
                <a:tab pos="6783120" algn="l"/>
                <a:tab pos="7235640" algn="l"/>
                <a:tab pos="7688160" algn="l"/>
                <a:tab pos="8140680" algn="l"/>
                <a:tab pos="8592840" algn="l"/>
                <a:tab pos="9045360" algn="l"/>
                <a:tab pos="9434160" algn="l"/>
                <a:tab pos="9883440" algn="l"/>
                <a:tab pos="10332720" algn="l"/>
                <a:tab pos="10782000" algn="l"/>
              </a:tabLst>
            </a:pPr>
            <a:fld id="{06C82F79-B0F4-4B2F-9437-54EBB8A8C89C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5000"/>
                </a:lnSpc>
                <a:tabLst>
                  <a:tab pos="0" algn="l"/>
                  <a:tab pos="448920" algn="l"/>
                  <a:tab pos="901440" algn="l"/>
                  <a:tab pos="1353960" algn="l"/>
                  <a:tab pos="1806480" algn="l"/>
                  <a:tab pos="2259000" algn="l"/>
                  <a:tab pos="2711160" algn="l"/>
                  <a:tab pos="3163680" algn="l"/>
                  <a:tab pos="3616200" algn="l"/>
                  <a:tab pos="4068720" algn="l"/>
                  <a:tab pos="4520880" algn="l"/>
                  <a:tab pos="4973400" algn="l"/>
                  <a:tab pos="5425920" algn="l"/>
                  <a:tab pos="5878440" algn="l"/>
                  <a:tab pos="6330600" algn="l"/>
                  <a:tab pos="6783120" algn="l"/>
                  <a:tab pos="7235640" algn="l"/>
                  <a:tab pos="7688160" algn="l"/>
                  <a:tab pos="8140680" algn="l"/>
                  <a:tab pos="8592840" algn="l"/>
                  <a:tab pos="904536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t>13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672" name="CustomShape 6"/>
          <p:cNvSpPr/>
          <p:nvPr/>
        </p:nvSpPr>
        <p:spPr>
          <a:xfrm>
            <a:off x="4242240" y="11031767"/>
            <a:ext cx="3249720" cy="5747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  <a:tabLst>
                <a:tab pos="0" algn="l"/>
                <a:tab pos="448920" algn="l"/>
                <a:tab pos="901440" algn="l"/>
                <a:tab pos="1353960" algn="l"/>
                <a:tab pos="1806480" algn="l"/>
                <a:tab pos="2259000" algn="l"/>
                <a:tab pos="2711160" algn="l"/>
                <a:tab pos="3163680" algn="l"/>
                <a:tab pos="3616200" algn="l"/>
                <a:tab pos="4068720" algn="l"/>
                <a:tab pos="4520880" algn="l"/>
                <a:tab pos="4973400" algn="l"/>
                <a:tab pos="5425920" algn="l"/>
                <a:tab pos="5878440" algn="l"/>
                <a:tab pos="6330600" algn="l"/>
                <a:tab pos="6783120" algn="l"/>
                <a:tab pos="7235640" algn="l"/>
                <a:tab pos="7688160" algn="l"/>
                <a:tab pos="8140680" algn="l"/>
                <a:tab pos="8592840" algn="l"/>
                <a:tab pos="9045360" algn="l"/>
                <a:tab pos="9434160" algn="l"/>
                <a:tab pos="9883440" algn="l"/>
                <a:tab pos="10332720" algn="l"/>
                <a:tab pos="10782000" algn="l"/>
              </a:tabLst>
            </a:pPr>
            <a:fld id="{A78D24AA-04ED-4787-8938-710B098F1AB9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5000"/>
                </a:lnSpc>
                <a:tabLst>
                  <a:tab pos="0" algn="l"/>
                  <a:tab pos="448920" algn="l"/>
                  <a:tab pos="901440" algn="l"/>
                  <a:tab pos="1353960" algn="l"/>
                  <a:tab pos="1806480" algn="l"/>
                  <a:tab pos="2259000" algn="l"/>
                  <a:tab pos="2711160" algn="l"/>
                  <a:tab pos="3163680" algn="l"/>
                  <a:tab pos="3616200" algn="l"/>
                  <a:tab pos="4068720" algn="l"/>
                  <a:tab pos="4520880" algn="l"/>
                  <a:tab pos="4973400" algn="l"/>
                  <a:tab pos="5425920" algn="l"/>
                  <a:tab pos="5878440" algn="l"/>
                  <a:tab pos="6330600" algn="l"/>
                  <a:tab pos="6783120" algn="l"/>
                  <a:tab pos="7235640" algn="l"/>
                  <a:tab pos="7688160" algn="l"/>
                  <a:tab pos="8140680" algn="l"/>
                  <a:tab pos="8592840" algn="l"/>
                  <a:tab pos="904536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t>13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673" name="PlaceHolder 7"/>
          <p:cNvSpPr>
            <a:spLocks noGrp="1" noRot="1" noChangeAspect="1"/>
          </p:cNvSpPr>
          <p:nvPr>
            <p:ph type="sldImg"/>
          </p:nvPr>
        </p:nvSpPr>
        <p:spPr>
          <a:xfrm>
            <a:off x="322263" y="882650"/>
            <a:ext cx="6848475" cy="4349750"/>
          </a:xfrm>
          <a:prstGeom prst="rect">
            <a:avLst/>
          </a:prstGeom>
        </p:spPr>
      </p:sp>
      <p:sp>
        <p:nvSpPr>
          <p:cNvPr id="674" name="CustomShape 8"/>
          <p:cNvSpPr/>
          <p:nvPr/>
        </p:nvSpPr>
        <p:spPr>
          <a:xfrm>
            <a:off x="749160" y="5515884"/>
            <a:ext cx="5996880" cy="522203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9961" y="368208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521127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2693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11390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996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82693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11390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39961" y="273600"/>
            <a:ext cx="9720896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521127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39961" y="368208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521127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82693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711390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3996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82693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711390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39961" y="273600"/>
            <a:ext cx="9720896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521127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39961" y="368208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521127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82693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711390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3996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82693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711390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539961" y="273600"/>
            <a:ext cx="9720896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5521127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39961" y="368208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5521127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82693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7113901" y="160452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53996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382693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7113901" y="3682080"/>
            <a:ext cx="31300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9961" y="273600"/>
            <a:ext cx="9720896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521127" y="368208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521127" y="1604520"/>
            <a:ext cx="47435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9961" y="3682080"/>
            <a:ext cx="9720896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39961" y="273600"/>
            <a:ext cx="9720896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539961" y="1604520"/>
            <a:ext cx="9720896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9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792163" y="2060848"/>
            <a:ext cx="9073008" cy="18722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4400" b="1" strike="noStrike" spc="-1" dirty="0" smtClean="0">
                <a:solidFill>
                  <a:srgbClr val="C00000"/>
                </a:solid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Il rapporto tra farmacista clinico e MMG: esempi pratici nel paziente oncologico ed ematologico</a:t>
            </a:r>
            <a:endParaRPr lang="it-IT" sz="4400" b="0" strike="noStrike" spc="-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16099" y="260648"/>
            <a:ext cx="2499840" cy="6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1114395" y="492919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Dott.ssa Valentina Baldi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U.O. Direzione Assistenza Farmaceutica Ospedaliera Rimini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85833" y="114298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Rimini, 17 Maggio 2025</a:t>
            </a:r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661914" y="1136976"/>
            <a:ext cx="9793088" cy="720080"/>
          </a:xfrm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lvl="0" algn="ctr" hangingPunct="0">
              <a:spcBef>
                <a:spcPts val="0"/>
              </a:spcBef>
            </a:pP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Collaborazione 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Medico di Medicina </a:t>
            </a: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G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enerale - </a:t>
            </a: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F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armacista – Oncologo/Ematologo </a:t>
            </a: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nella 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ricognizione e riconciliazione </a:t>
            </a: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terapeutica</a:t>
            </a:r>
          </a:p>
        </p:txBody>
      </p:sp>
      <p:sp>
        <p:nvSpPr>
          <p:cNvPr id="4" name="Sottotitolo 1"/>
          <p:cNvSpPr txBox="1"/>
          <p:nvPr/>
        </p:nvSpPr>
        <p:spPr>
          <a:xfrm>
            <a:off x="3024411" y="4440416"/>
            <a:ext cx="4946315" cy="21429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4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Nelle analisi effettuate è stato fondamentale il confronto tra </a:t>
            </a:r>
            <a:r>
              <a:rPr lang="it-IT" sz="1400" b="1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le tre figure professionali </a:t>
            </a:r>
            <a:r>
              <a:rPr lang="it-IT" sz="14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per approfondire le problematiche che spesso si incontrano nelle terapie complesse dei pazienti onco-ematologici: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</a:pPr>
            <a:r>
              <a:rPr lang="it-IT" sz="14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Duplicazioni di terapie per mancanza di comunicazione  tra sistemi </a:t>
            </a:r>
            <a:r>
              <a:rPr lang="it-IT" sz="1400" b="0" i="0" u="none" strike="noStrike" kern="1200" cap="none" spc="0" baseline="0" dirty="0" smtClean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informatici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</a:pPr>
            <a:r>
              <a:rPr lang="it-IT" sz="1400" b="0" i="0" u="none" strike="noStrike" kern="1200" cap="none" spc="0" baseline="0" dirty="0" smtClean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Mancata </a:t>
            </a:r>
            <a:r>
              <a:rPr lang="it-IT" sz="1400" b="0" i="0" u="none" strike="noStrike" kern="1200" cap="none" spc="0" baseline="0" dirty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comunicazione con il paziente della terapia domiciliare effettivamente </a:t>
            </a:r>
            <a:r>
              <a:rPr lang="it-IT" sz="1400" b="0" i="0" u="none" strike="noStrike" kern="1200" cap="none" spc="0" baseline="0" dirty="0" smtClean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assunta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</a:pPr>
            <a:r>
              <a:rPr lang="it-IT" sz="1400" dirty="0" smtClean="0">
                <a:highlight>
                  <a:scrgbClr r="0" g="0" b="0">
                    <a:alpha val="0"/>
                  </a:scrgbClr>
                </a:highlight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Mancata informazione tra specialisti coinvolti</a:t>
            </a:r>
            <a:endParaRPr lang="it-IT" sz="1400" b="0" i="0" u="none" strike="noStrike" kern="1200" cap="none" spc="0" baseline="0" dirty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Calibri" panose="020F0502020204030204" pitchFamily="34" charset="0"/>
              <a:ea typeface="Microsoft YaHei" pitchFamily="2"/>
              <a:cs typeface="Calibri" panose="020F0502020204030204" pitchFamily="34" charset="0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</a:pPr>
            <a:endParaRPr lang="it-IT" sz="1800" b="0" i="0" u="none" strike="noStrike" kern="1200" cap="none" spc="0" baseline="0" dirty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160" y="275400"/>
            <a:ext cx="2499840" cy="6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800275" y="2094032"/>
            <a:ext cx="1620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Prescrizione terapia Cronica + Oncologica</a:t>
            </a:r>
          </a:p>
          <a:p>
            <a:endParaRPr lang="it-IT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36579" y="2110644"/>
            <a:ext cx="1620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Analisi delle interazioni </a:t>
            </a:r>
          </a:p>
          <a:p>
            <a:pPr algn="ctr"/>
            <a:r>
              <a:rPr lang="it-IT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Valutazione delle </a:t>
            </a:r>
            <a:r>
              <a:rPr lang="it-IT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Comorbidità</a:t>
            </a:r>
            <a:endParaRPr lang="it-IT" sz="1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46959" y="2117785"/>
            <a:ext cx="1620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Revisione Terapia </a:t>
            </a:r>
          </a:p>
          <a:p>
            <a:pPr algn="ctr"/>
            <a:r>
              <a:rPr lang="it-IT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Deprescribing</a:t>
            </a:r>
            <a:r>
              <a:rPr lang="it-IT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it-IT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Ottimizzazione</a:t>
            </a:r>
            <a:endParaRPr lang="it-IT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3744491" y="254403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6336779" y="2544032"/>
            <a:ext cx="576064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Pharmacist - Free people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52" y="3086588"/>
            <a:ext cx="1049000" cy="9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o 17"/>
          <p:cNvGrpSpPr/>
          <p:nvPr/>
        </p:nvGrpSpPr>
        <p:grpSpPr>
          <a:xfrm>
            <a:off x="7264930" y="3128229"/>
            <a:ext cx="1502029" cy="1061118"/>
            <a:chOff x="0" y="-5240"/>
            <a:chExt cx="1469073" cy="1529240"/>
          </a:xfrm>
        </p:grpSpPr>
        <p:grpSp>
          <p:nvGrpSpPr>
            <p:cNvPr id="19" name="Gruppo 18"/>
            <p:cNvGrpSpPr/>
            <p:nvPr/>
          </p:nvGrpSpPr>
          <p:grpSpPr>
            <a:xfrm>
              <a:off x="0" y="123507"/>
              <a:ext cx="1469073" cy="1400493"/>
              <a:chOff x="0" y="18732"/>
              <a:chExt cx="1469073" cy="1400493"/>
            </a:xfrm>
          </p:grpSpPr>
          <p:pic>
            <p:nvPicPr>
              <p:cNvPr id="23" name="Picture 2" descr="Pharmacist - Free people icons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25" y="628650"/>
                <a:ext cx="790575" cy="790575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24" name="Picture 6" descr="Doctor natural colored flat icon against transparent background ...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128" y="18732"/>
                <a:ext cx="575945" cy="667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종양 학자 - 무료 사람들개 아이콘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7625"/>
                <a:ext cx="609600" cy="609600"/>
              </a:xfrm>
              <a:prstGeom prst="rect">
                <a:avLst/>
              </a:prstGeom>
              <a:noFill/>
              <a:extLst/>
            </p:spPr>
          </p:pic>
        </p:grpSp>
        <p:sp>
          <p:nvSpPr>
            <p:cNvPr id="20" name="Freccia circolare a sinistra 19"/>
            <p:cNvSpPr/>
            <p:nvPr/>
          </p:nvSpPr>
          <p:spPr>
            <a:xfrm>
              <a:off x="1129673" y="881875"/>
              <a:ext cx="213994" cy="42086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21" name="Freccia circolare a destra 20"/>
            <p:cNvSpPr/>
            <p:nvPr/>
          </p:nvSpPr>
          <p:spPr>
            <a:xfrm flipV="1">
              <a:off x="176530" y="881873"/>
              <a:ext cx="213994" cy="37719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22" name="Freccia circolare in giù 21"/>
            <p:cNvSpPr/>
            <p:nvPr/>
          </p:nvSpPr>
          <p:spPr>
            <a:xfrm>
              <a:off x="536975" y="-5240"/>
              <a:ext cx="428625" cy="25749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1860365" y="3135632"/>
            <a:ext cx="1668102" cy="797424"/>
            <a:chOff x="0" y="0"/>
            <a:chExt cx="1646306" cy="876300"/>
          </a:xfrm>
        </p:grpSpPr>
        <p:pic>
          <p:nvPicPr>
            <p:cNvPr id="28" name="Picture 2" descr="종양 학자 - 무료 사람들개 아이콘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50"/>
              <a:ext cx="929640" cy="812165"/>
            </a:xfrm>
            <a:prstGeom prst="rect">
              <a:avLst/>
            </a:prstGeom>
            <a:noFill/>
            <a:extLst/>
          </p:spPr>
        </p:pic>
        <p:pic>
          <p:nvPicPr>
            <p:cNvPr id="29" name="Picture 6" descr="Doctor natural colored flat icon against transparent background ...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41" y="0"/>
              <a:ext cx="808365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1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4"/>
          <p:cNvSpPr/>
          <p:nvPr/>
        </p:nvSpPr>
        <p:spPr>
          <a:xfrm>
            <a:off x="7183167" y="1945694"/>
            <a:ext cx="162977" cy="5822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>
            <a:off x="7704797" y="3625275"/>
            <a:ext cx="318938" cy="339911"/>
          </a:xfrm>
          <a:prstGeom prst="rightArrow">
            <a:avLst>
              <a:gd name="adj1" fmla="val 50000"/>
              <a:gd name="adj2" fmla="val 50073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8185079" y="4523214"/>
            <a:ext cx="1296143" cy="737210"/>
          </a:xfrm>
          <a:prstGeom prst="rect">
            <a:avLst/>
          </a:prstGeom>
          <a:noFill/>
          <a:ln w="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050" b="1" spc="-1" dirty="0" smtClean="0">
                <a:solidFill>
                  <a:srgbClr val="001F5F"/>
                </a:solidFill>
                <a:latin typeface="Calibri"/>
                <a:ea typeface="Microsoft YaHei"/>
              </a:rPr>
              <a:t>Sul 7</a:t>
            </a:r>
            <a:r>
              <a:rPr lang="it-IT" sz="1050" b="1" strike="noStrike" spc="-1" dirty="0" smtClean="0">
                <a:solidFill>
                  <a:srgbClr val="001F5F"/>
                </a:solidFill>
                <a:latin typeface="Calibri"/>
                <a:ea typeface="Microsoft YaHei"/>
              </a:rPr>
              <a:t>%</a:t>
            </a:r>
            <a:r>
              <a:rPr lang="it-IT" sz="1050" b="0" strike="noStrike" spc="-1" dirty="0" smtClean="0">
                <a:solidFill>
                  <a:srgbClr val="001F5F"/>
                </a:solidFill>
                <a:latin typeface="Calibri"/>
                <a:ea typeface="Microsoft YaHei"/>
              </a:rPr>
              <a:t> dei pz è stata effettuata la riconciliazione da parte del MMG</a:t>
            </a:r>
            <a:endParaRPr lang="it-IT" sz="1050" b="0" strike="noStrike" spc="-1" dirty="0">
              <a:latin typeface="Arial"/>
            </a:endParaRPr>
          </a:p>
        </p:txBody>
      </p:sp>
      <p:sp>
        <p:nvSpPr>
          <p:cNvPr id="8" name="CustomShape 7"/>
          <p:cNvSpPr/>
          <p:nvPr/>
        </p:nvSpPr>
        <p:spPr>
          <a:xfrm>
            <a:off x="8175086" y="3426625"/>
            <a:ext cx="1272015" cy="737210"/>
          </a:xfrm>
          <a:prstGeom prst="rect">
            <a:avLst/>
          </a:prstGeom>
          <a:noFill/>
          <a:ln w="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050" spc="-1" dirty="0" smtClean="0">
                <a:solidFill>
                  <a:srgbClr val="001F5F"/>
                </a:solidFill>
                <a:latin typeface="Calibri"/>
                <a:ea typeface="Microsoft YaHei"/>
              </a:rPr>
              <a:t>Sul</a:t>
            </a:r>
            <a:r>
              <a:rPr lang="it-IT" sz="1050" b="1" spc="-1" dirty="0" smtClean="0">
                <a:solidFill>
                  <a:srgbClr val="001F5F"/>
                </a:solidFill>
                <a:latin typeface="Calibri"/>
                <a:ea typeface="Microsoft YaHei"/>
              </a:rPr>
              <a:t> 10</a:t>
            </a:r>
            <a:r>
              <a:rPr lang="it-IT" sz="1050" b="1" strike="noStrike" spc="-1" dirty="0" smtClean="0">
                <a:solidFill>
                  <a:srgbClr val="001F5F"/>
                </a:solidFill>
                <a:latin typeface="Calibri"/>
                <a:ea typeface="Microsoft YaHei"/>
              </a:rPr>
              <a:t>%</a:t>
            </a:r>
            <a:r>
              <a:rPr lang="it-IT" sz="1050" b="0" strike="noStrike" spc="-1" dirty="0" smtClean="0">
                <a:solidFill>
                  <a:srgbClr val="001F5F"/>
                </a:solidFill>
                <a:latin typeface="Calibri"/>
                <a:ea typeface="Microsoft YaHei"/>
              </a:rPr>
              <a:t> </a:t>
            </a:r>
            <a:r>
              <a:rPr lang="it-IT" sz="1050" b="0" strike="noStrike" spc="-1" dirty="0">
                <a:solidFill>
                  <a:srgbClr val="001F5F"/>
                </a:solidFill>
                <a:latin typeface="Calibri"/>
                <a:ea typeface="Microsoft YaHei"/>
              </a:rPr>
              <a:t>dei pz </a:t>
            </a:r>
            <a:r>
              <a:rPr lang="it-IT" sz="1050" spc="-1" dirty="0" smtClean="0">
                <a:solidFill>
                  <a:srgbClr val="001F5F"/>
                </a:solidFill>
                <a:latin typeface="Calibri"/>
                <a:ea typeface="Microsoft YaHei"/>
              </a:rPr>
              <a:t>è stata eseguita l’analisi delle interazioni</a:t>
            </a:r>
            <a:endParaRPr lang="it-IT" sz="1050" b="0" strike="noStrike" spc="-1" dirty="0">
              <a:latin typeface="Arial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7704797" y="4723138"/>
            <a:ext cx="318938" cy="337362"/>
          </a:xfrm>
          <a:prstGeom prst="rightArrow">
            <a:avLst>
              <a:gd name="adj1" fmla="val 50000"/>
              <a:gd name="adj2" fmla="val 50073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1"/>
          <p:cNvPicPr/>
          <p:nvPr/>
        </p:nvPicPr>
        <p:blipFill>
          <a:blip r:embed="rId2"/>
          <a:stretch/>
        </p:blipFill>
        <p:spPr>
          <a:xfrm>
            <a:off x="288107" y="260648"/>
            <a:ext cx="2500151" cy="624960"/>
          </a:xfrm>
          <a:prstGeom prst="rect">
            <a:avLst/>
          </a:prstGeom>
          <a:ln w="0">
            <a:noFill/>
          </a:ln>
        </p:spPr>
      </p:pic>
      <p:sp>
        <p:nvSpPr>
          <p:cNvPr id="12" name="CustomShape 1"/>
          <p:cNvSpPr/>
          <p:nvPr/>
        </p:nvSpPr>
        <p:spPr>
          <a:xfrm>
            <a:off x="2634686" y="1047494"/>
            <a:ext cx="5387165" cy="89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2400" b="1" strike="noStrike" spc="-1" dirty="0" smtClean="0">
                <a:solidFill>
                  <a:srgbClr val="C00000"/>
                </a:solidFill>
                <a:latin typeface="Calibri"/>
                <a:ea typeface="Microsoft YaHei"/>
              </a:rPr>
              <a:t>Accessi ambulatorio e analisi effettuate</a:t>
            </a:r>
            <a:endParaRPr lang="it-IT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3" name="Table 9"/>
          <p:cNvGraphicFramePr/>
          <p:nvPr>
            <p:extLst>
              <p:ext uri="{D42A27DB-BD31-4B8C-83A1-F6EECF244321}">
                <p14:modId xmlns:p14="http://schemas.microsoft.com/office/powerpoint/2010/main" val="1608242726"/>
              </p:ext>
            </p:extLst>
          </p:nvPr>
        </p:nvGraphicFramePr>
        <p:xfrm>
          <a:off x="2478921" y="2353777"/>
          <a:ext cx="4867223" cy="3146076"/>
        </p:xfrm>
        <a:graphic>
          <a:graphicData uri="http://schemas.openxmlformats.org/drawingml/2006/table">
            <a:tbl>
              <a:tblPr/>
              <a:tblGrid>
                <a:gridCol w="16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5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09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61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Primo trimestre 2025</a:t>
                      </a:r>
                      <a:endParaRPr lang="it-IT" sz="18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5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05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5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GENNAIO</a:t>
                      </a:r>
                      <a:endParaRPr lang="it-IT" sz="105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5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FEBBRAIO</a:t>
                      </a:r>
                      <a:endParaRPr lang="it-IT" sz="105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5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MARZO</a:t>
                      </a:r>
                      <a:endParaRPr lang="it-IT" sz="105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i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TOTALI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1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N° </a:t>
                      </a:r>
                      <a:r>
                        <a:rPr lang="it-IT" sz="11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Accessi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659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632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607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i="1" strike="noStrike" spc="-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1.898</a:t>
                      </a:r>
                      <a:endParaRPr lang="it-IT" sz="1100" b="0" strike="noStrike" spc="-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1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N° </a:t>
                      </a:r>
                      <a:r>
                        <a:rPr lang="it-IT" sz="11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Analisi terapie croniche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i="1" strike="noStrike" spc="-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  <a:endParaRPr lang="it-IT" sz="1100" b="1" i="1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1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N° </a:t>
                      </a:r>
                      <a:r>
                        <a:rPr lang="it-IT" sz="11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Ricognizioni con MMG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i="1" strike="noStrike" spc="-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  <a:endParaRPr lang="it-IT" sz="1100" b="1" i="1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5115"/>
                  </a:ext>
                </a:extLst>
              </a:tr>
              <a:tr h="441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100" b="1" strike="noStrike" spc="-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ADR segnalate</a:t>
                      </a:r>
                      <a:endParaRPr lang="it-IT" sz="1100" b="1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strike="noStrike" spc="-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100" b="0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it-IT" sz="1100" b="1" strike="noStrike" spc="-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52" marR="2552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4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/>
          <p:nvPr/>
        </p:nvPicPr>
        <p:blipFill>
          <a:blip r:embed="rId2"/>
          <a:stretch/>
        </p:blipFill>
        <p:spPr>
          <a:xfrm>
            <a:off x="216099" y="283760"/>
            <a:ext cx="2500151" cy="624960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2"/>
          <p:cNvSpPr/>
          <p:nvPr/>
        </p:nvSpPr>
        <p:spPr>
          <a:xfrm>
            <a:off x="3600475" y="772239"/>
            <a:ext cx="5040560" cy="496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2000" b="1" spc="-1" dirty="0" smtClean="0">
                <a:solidFill>
                  <a:srgbClr val="C00000"/>
                </a:solidFill>
                <a:latin typeface="Calibri"/>
                <a:ea typeface="Microsoft YaHei"/>
              </a:rPr>
              <a:t>Interazioni</a:t>
            </a:r>
            <a:r>
              <a:rPr lang="it-IT" sz="2000" b="1" strike="noStrike" spc="-1" dirty="0" smtClean="0">
                <a:solidFill>
                  <a:srgbClr val="C00000"/>
                </a:solidFill>
                <a:latin typeface="Calibri"/>
                <a:ea typeface="Microsoft YaHei"/>
              </a:rPr>
              <a:t> </a:t>
            </a:r>
            <a:r>
              <a:rPr lang="it-IT" sz="2000" spc="-1" dirty="0" smtClean="0">
                <a:solidFill>
                  <a:srgbClr val="C00000"/>
                </a:solidFill>
                <a:latin typeface="Arial"/>
              </a:rPr>
              <a:t>– </a:t>
            </a:r>
            <a:r>
              <a:rPr lang="it-IT" sz="2000" b="1" spc="-1" dirty="0" smtClean="0">
                <a:solidFill>
                  <a:srgbClr val="C00000"/>
                </a:solidFill>
                <a:latin typeface="Calibri"/>
                <a:ea typeface="Microsoft YaHei"/>
              </a:rPr>
              <a:t>Farmaci maggiormente coinvolti</a:t>
            </a:r>
            <a:endParaRPr lang="it-IT" sz="20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390120"/>
              </p:ext>
            </p:extLst>
          </p:nvPr>
        </p:nvGraphicFramePr>
        <p:xfrm>
          <a:off x="6192763" y="2636299"/>
          <a:ext cx="3816426" cy="1739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991560982"/>
                    </a:ext>
                  </a:extLst>
                </a:gridCol>
                <a:gridCol w="1800202">
                  <a:extLst>
                    <a:ext uri="{9D8B030D-6E8A-4147-A177-3AD203B41FA5}">
                      <a16:colId xmlns:a16="http://schemas.microsoft.com/office/drawing/2014/main" val="3346545997"/>
                    </a:ext>
                  </a:extLst>
                </a:gridCol>
              </a:tblGrid>
              <a:tr h="2709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PRINCIPALI INTERAZIONI MAGGIORI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52745"/>
                  </a:ext>
                </a:extLst>
              </a:tr>
              <a:tr h="1631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MIRTAZAPINA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VENLAFLAXINA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616907"/>
                  </a:ext>
                </a:extLst>
              </a:tr>
              <a:tr h="1631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MIRTAZAPINA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LITIO CARBONATO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05016"/>
                  </a:ext>
                </a:extLst>
              </a:tr>
              <a:tr h="2129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METOCLOPRAMIDE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CODEINA/PARACETAMOLO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94359"/>
                  </a:ext>
                </a:extLst>
              </a:tr>
              <a:tr h="1631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SIMVASTATINA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WAFARIN SODICO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273422"/>
                  </a:ext>
                </a:extLst>
              </a:tr>
              <a:tr h="1631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VENLAFLAXINA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WAFARIN SODICO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30256"/>
                  </a:ext>
                </a:extLst>
              </a:tr>
              <a:tr h="1631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ALLOPURINOLO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WAFARIN SODICO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1279"/>
                  </a:ext>
                </a:extLst>
              </a:tr>
              <a:tr h="1631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MIRTAZAPINA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FLUTICASONE/VILANTEROLO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1700"/>
                  </a:ext>
                </a:extLst>
              </a:tr>
              <a:tr h="1631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PANTOPRAZOLO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POSACONAZOLO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850849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97097"/>
              </p:ext>
            </p:extLst>
          </p:nvPr>
        </p:nvGraphicFramePr>
        <p:xfrm>
          <a:off x="552803" y="1628800"/>
          <a:ext cx="3972689" cy="3987070"/>
        </p:xfrm>
        <a:graphic>
          <a:graphicData uri="http://schemas.openxmlformats.org/drawingml/2006/table">
            <a:tbl>
              <a:tblPr firstRow="1" firstCol="1" bandRow="1"/>
              <a:tblGrid>
                <a:gridCol w="1020361">
                  <a:extLst>
                    <a:ext uri="{9D8B030D-6E8A-4147-A177-3AD203B41FA5}">
                      <a16:colId xmlns:a16="http://schemas.microsoft.com/office/drawing/2014/main" val="43006812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4313979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76132659"/>
                    </a:ext>
                  </a:extLst>
                </a:gridCol>
              </a:tblGrid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ATC</a:t>
                      </a:r>
                      <a:endParaRPr lang="it-IT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FARMACO </a:t>
                      </a:r>
                      <a:endParaRPr lang="it-IT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FREQUENZA</a:t>
                      </a:r>
                      <a:endParaRPr lang="it-IT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44003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N06AX11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MIRTAZAPINA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506724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N02AJ06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CODEINA/PARACETAMOLO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089599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L02BB05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APALUTAMIDE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741446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R03AK10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FLUTICASONE/VILANTEROLO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07589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C09AA05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RAMIPRIL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358877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N02BF02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PREGABALIN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153232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B01AA03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WAFARIN SODICO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046925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N06AX16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VENLAFLAXINA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648526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C09DX04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SACUBITRIL/VALSARTAN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652661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H02AB07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PREDNISONE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207150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C08CA01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AMLODIPINA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070649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N05BA06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LORAZEPAM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964871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C10AA01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SIMVASTATINA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130194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A03FA01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METOCLOPRAMIDE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01466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J02AC01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FLUCONAZOLO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351779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N05AN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LITIO CARBONATO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323703"/>
                  </a:ext>
                </a:extLst>
              </a:tr>
              <a:tr h="931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C10AA05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ATORVASTATINA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673638"/>
                  </a:ext>
                </a:extLst>
              </a:tr>
              <a:tr h="2097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L02BB04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ENZALUTAMIDE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56329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J02AC04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POSACONAZOLO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75505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A02BC02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PANTOPRAZOLO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4" marR="436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218680"/>
                  </a:ext>
                </a:extLst>
              </a:tr>
            </a:tbl>
          </a:graphicData>
        </a:graphic>
      </p:graphicFrame>
      <p:sp>
        <p:nvSpPr>
          <p:cNvPr id="11" name="Freccia a destra 10"/>
          <p:cNvSpPr/>
          <p:nvPr/>
        </p:nvSpPr>
        <p:spPr>
          <a:xfrm>
            <a:off x="4914991" y="3313379"/>
            <a:ext cx="888272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1080195" y="545233"/>
            <a:ext cx="8921320" cy="70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2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it-IT" sz="3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Considerazioni finali</a:t>
            </a:r>
            <a:endParaRPr lang="it-IT" sz="3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864171" y="1366452"/>
            <a:ext cx="3672409" cy="3200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sz="20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Punti</a:t>
            </a:r>
            <a:r>
              <a:rPr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Forza</a:t>
            </a:r>
            <a:endParaRPr lang="it-IT" sz="2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2000"/>
            </a:pPr>
            <a:endParaRPr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1400"/>
            </a:pPr>
            <a:r>
              <a:rPr sz="1400" dirty="0" err="1">
                <a:latin typeface="Calibri" pitchFamily="34" charset="0"/>
                <a:cs typeface="Calibri" pitchFamily="34" charset="0"/>
              </a:rPr>
              <a:t>Riduzione</a:t>
            </a:r>
            <a:r>
              <a:rPr sz="1400" dirty="0">
                <a:latin typeface="Calibri" pitchFamily="34" charset="0"/>
                <a:cs typeface="Calibri" pitchFamily="34" charset="0"/>
              </a:rPr>
              <a:t> </a:t>
            </a:r>
            <a:r>
              <a:rPr sz="14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elle</a:t>
            </a:r>
            <a:r>
              <a:rPr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400" dirty="0" err="1" smtClean="0">
                <a:latin typeface="Calibri" pitchFamily="34" charset="0"/>
                <a:cs typeface="Calibri" pitchFamily="34" charset="0"/>
              </a:rPr>
              <a:t>interazioni</a:t>
            </a:r>
            <a:r>
              <a:rPr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400" dirty="0" err="1" smtClean="0">
                <a:latin typeface="Calibri" pitchFamily="34" charset="0"/>
                <a:cs typeface="Calibri" pitchFamily="34" charset="0"/>
              </a:rPr>
              <a:t>farmacologiche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e delle potenziali prescrizioni inappropriate</a:t>
            </a:r>
            <a:endParaRPr lang="it-IT" sz="14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1400"/>
            </a:pPr>
            <a:r>
              <a:rPr sz="1400" dirty="0" err="1">
                <a:latin typeface="Calibri" pitchFamily="34" charset="0"/>
                <a:cs typeface="Calibri" pitchFamily="34" charset="0"/>
              </a:rPr>
              <a:t>Deprescribing</a:t>
            </a:r>
            <a:r>
              <a:rPr sz="1400" dirty="0">
                <a:latin typeface="Calibri" pitchFamily="34" charset="0"/>
                <a:cs typeface="Calibri" pitchFamily="34" charset="0"/>
              </a:rPr>
              <a:t> </a:t>
            </a:r>
            <a:r>
              <a:rPr sz="1400" dirty="0" err="1">
                <a:latin typeface="Calibri" pitchFamily="34" charset="0"/>
                <a:cs typeface="Calibri" pitchFamily="34" charset="0"/>
              </a:rPr>
              <a:t>mirato</a:t>
            </a:r>
            <a:r>
              <a:rPr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attraverso l’utilizzo di reportistica dedicata</a:t>
            </a:r>
            <a:endParaRPr lang="it-IT" sz="14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1400"/>
            </a:pPr>
            <a:r>
              <a:rPr lang="it-IT" sz="1400" dirty="0" smtClean="0">
                <a:latin typeface="Calibri" pitchFamily="34" charset="0"/>
                <a:cs typeface="Calibri" pitchFamily="34" charset="0"/>
              </a:rPr>
              <a:t>Creazione di una rete fra MMG</a:t>
            </a:r>
            <a:r>
              <a:rPr sz="1400" dirty="0">
                <a:latin typeface="Calibri" pitchFamily="34" charset="0"/>
                <a:cs typeface="Calibri" pitchFamily="34" charset="0"/>
              </a:rPr>
              <a:t>, </a:t>
            </a:r>
            <a:r>
              <a:rPr sz="1400" dirty="0" err="1">
                <a:latin typeface="Calibri" pitchFamily="34" charset="0"/>
                <a:cs typeface="Calibri" pitchFamily="34" charset="0"/>
              </a:rPr>
              <a:t>farmacisti</a:t>
            </a:r>
            <a:r>
              <a:rPr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ospedalieri e specialisti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400"/>
            </a:pPr>
            <a:r>
              <a:rPr lang="it-IT" sz="1400" dirty="0" smtClean="0">
                <a:latin typeface="Calibri" pitchFamily="34" charset="0"/>
                <a:cs typeface="Calibri" pitchFamily="34" charset="0"/>
              </a:rPr>
              <a:t>Maggior 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c</a:t>
            </a:r>
            <a:r>
              <a:rPr sz="1400" dirty="0" err="1">
                <a:latin typeface="Calibri" pitchFamily="34" charset="0"/>
                <a:cs typeface="Calibri" pitchFamily="34" charset="0"/>
              </a:rPr>
              <a:t>oinvolgimento</a:t>
            </a:r>
            <a:r>
              <a:rPr sz="1400" dirty="0">
                <a:latin typeface="Calibri" pitchFamily="34" charset="0"/>
                <a:cs typeface="Calibri" pitchFamily="34" charset="0"/>
              </a:rPr>
              <a:t> del 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p</a:t>
            </a:r>
            <a:r>
              <a:rPr sz="1400" dirty="0" err="1" smtClean="0">
                <a:latin typeface="Calibri" pitchFamily="34" charset="0"/>
                <a:cs typeface="Calibri" pitchFamily="34" charset="0"/>
              </a:rPr>
              <a:t>aziente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/care </a:t>
            </a:r>
            <a:r>
              <a:rPr lang="it-IT" sz="1400" dirty="0" err="1" smtClean="0">
                <a:latin typeface="Calibri" pitchFamily="34" charset="0"/>
                <a:cs typeface="Calibri" pitchFamily="34" charset="0"/>
              </a:rPr>
              <a:t>giver</a:t>
            </a:r>
            <a:endParaRPr lang="it-IT" sz="14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1400"/>
            </a:pPr>
            <a:r>
              <a:rPr lang="it-IT" sz="1400" dirty="0" smtClean="0">
                <a:latin typeface="Calibri" pitchFamily="34" charset="0"/>
                <a:cs typeface="Calibri" pitchFamily="34" charset="0"/>
              </a:rPr>
              <a:t>Follow-up del paziente con rivalutazione periodica</a:t>
            </a:r>
            <a:r>
              <a:rPr dirty="0"/>
              <a:t/>
            </a:r>
            <a:br>
              <a:rPr dirty="0"/>
            </a:br>
            <a:endParaRPr lang="it-IT" dirty="0" smtClean="0"/>
          </a:p>
        </p:txBody>
      </p:sp>
      <p:sp>
        <p:nvSpPr>
          <p:cNvPr id="6" name="TextBox 3"/>
          <p:cNvSpPr txBox="1"/>
          <p:nvPr/>
        </p:nvSpPr>
        <p:spPr>
          <a:xfrm>
            <a:off x="6215574" y="1339794"/>
            <a:ext cx="3782577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sz="20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Aree</a:t>
            </a:r>
            <a:r>
              <a:rPr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sz="20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Miglioramento</a:t>
            </a:r>
            <a:endParaRPr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 sz="1400"/>
            </a:pP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sz="1400" dirty="0" err="1" smtClean="0">
                <a:latin typeface="Calibri" pitchFamily="34" charset="0"/>
                <a:cs typeface="Calibri" pitchFamily="34" charset="0"/>
              </a:rPr>
              <a:t>Migliorare</a:t>
            </a:r>
            <a:r>
              <a:rPr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400" dirty="0" err="1" smtClean="0">
                <a:latin typeface="Calibri" pitchFamily="34" charset="0"/>
                <a:cs typeface="Calibri" pitchFamily="34" charset="0"/>
              </a:rPr>
              <a:t>interfaccia</a:t>
            </a:r>
            <a:r>
              <a:rPr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400" dirty="0" err="1" smtClean="0">
                <a:latin typeface="Calibri" pitchFamily="34" charset="0"/>
                <a:cs typeface="Calibri" pitchFamily="34" charset="0"/>
              </a:rPr>
              <a:t>Ospedale</a:t>
            </a:r>
            <a:r>
              <a:rPr sz="1400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sz="1400" dirty="0" err="1" smtClean="0">
                <a:latin typeface="Calibri" pitchFamily="34" charset="0"/>
                <a:cs typeface="Calibri" pitchFamily="34" charset="0"/>
              </a:rPr>
              <a:t>Territorio</a:t>
            </a:r>
            <a:endParaRPr lang="it-IT" sz="14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sz="1400" dirty="0" err="1" smtClean="0">
                <a:latin typeface="Calibri" pitchFamily="34" charset="0"/>
                <a:cs typeface="Calibri" pitchFamily="34" charset="0"/>
              </a:rPr>
              <a:t>Potenziare</a:t>
            </a:r>
            <a:r>
              <a:rPr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400" dirty="0" err="1">
                <a:latin typeface="Calibri" pitchFamily="34" charset="0"/>
                <a:cs typeface="Calibri" pitchFamily="34" charset="0"/>
              </a:rPr>
              <a:t>formazione</a:t>
            </a:r>
            <a:r>
              <a:rPr sz="1400" dirty="0">
                <a:latin typeface="Calibri" pitchFamily="34" charset="0"/>
                <a:cs typeface="Calibri" pitchFamily="34" charset="0"/>
              </a:rPr>
              <a:t> continua del </a:t>
            </a:r>
            <a:r>
              <a:rPr sz="1400" dirty="0" err="1">
                <a:latin typeface="Calibri" pitchFamily="34" charset="0"/>
                <a:cs typeface="Calibri" pitchFamily="34" charset="0"/>
              </a:rPr>
              <a:t>personale</a:t>
            </a:r>
            <a:r>
              <a:rPr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sanitario </a:t>
            </a:r>
            <a:r>
              <a:rPr sz="1400" dirty="0" err="1" smtClean="0">
                <a:latin typeface="Calibri" pitchFamily="34" charset="0"/>
                <a:cs typeface="Calibri" pitchFamily="34" charset="0"/>
              </a:rPr>
              <a:t>sul</a:t>
            </a:r>
            <a:r>
              <a:rPr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400" dirty="0" err="1" smtClean="0">
                <a:latin typeface="Calibri" pitchFamily="34" charset="0"/>
                <a:cs typeface="Calibri" pitchFamily="34" charset="0"/>
              </a:rPr>
              <a:t>deprescribing</a:t>
            </a:r>
            <a:endParaRPr lang="it-IT" sz="14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lang="it-IT" sz="1400" dirty="0" smtClean="0">
                <a:latin typeface="Calibri" pitchFamily="34" charset="0"/>
                <a:cs typeface="Calibri" pitchFamily="34" charset="0"/>
              </a:rPr>
              <a:t>Sviluppo di sistemi informatici per la condivisione di informazioni in rete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sz="1400" dirty="0" err="1" smtClean="0">
                <a:latin typeface="Calibri" pitchFamily="34" charset="0"/>
                <a:cs typeface="Calibri" pitchFamily="34" charset="0"/>
              </a:rPr>
              <a:t>Promuovere</a:t>
            </a:r>
            <a:r>
              <a:rPr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400" dirty="0">
                <a:latin typeface="Calibri" pitchFamily="34" charset="0"/>
                <a:cs typeface="Calibri" pitchFamily="34" charset="0"/>
              </a:rPr>
              <a:t>la medication review come </a:t>
            </a:r>
            <a:r>
              <a:rPr sz="1400" dirty="0" err="1">
                <a:latin typeface="Calibri" pitchFamily="34" charset="0"/>
                <a:cs typeface="Calibri" pitchFamily="34" charset="0"/>
              </a:rPr>
              <a:t>pratica</a:t>
            </a:r>
            <a:r>
              <a:rPr sz="1400" dirty="0">
                <a:latin typeface="Calibri" pitchFamily="34" charset="0"/>
                <a:cs typeface="Calibri" pitchFamily="34" charset="0"/>
              </a:rPr>
              <a:t> </a:t>
            </a:r>
            <a:r>
              <a:rPr sz="1400" dirty="0" err="1" smtClean="0">
                <a:latin typeface="Calibri" pitchFamily="34" charset="0"/>
                <a:cs typeface="Calibri" pitchFamily="34" charset="0"/>
              </a:rPr>
              <a:t>routinaria</a:t>
            </a:r>
            <a:endParaRPr lang="it-IT" sz="14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endParaRPr lang="it-IT" sz="14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endParaRPr lang="it-IT" sz="14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endParaRPr lang="it-IT" sz="14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endParaRPr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1"/>
          <p:cNvPicPr/>
          <p:nvPr/>
        </p:nvPicPr>
        <p:blipFill>
          <a:blip r:embed="rId3"/>
          <a:stretch/>
        </p:blipFill>
        <p:spPr>
          <a:xfrm>
            <a:off x="288107" y="378060"/>
            <a:ext cx="2500151" cy="624960"/>
          </a:xfrm>
          <a:prstGeom prst="rect">
            <a:avLst/>
          </a:prstGeom>
          <a:ln w="0">
            <a:noFill/>
          </a:ln>
        </p:spPr>
      </p:pic>
      <p:sp>
        <p:nvSpPr>
          <p:cNvPr id="8" name="TextBox 2"/>
          <p:cNvSpPr txBox="1"/>
          <p:nvPr/>
        </p:nvSpPr>
        <p:spPr>
          <a:xfrm>
            <a:off x="3187712" y="5157192"/>
            <a:ext cx="4824536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lang="it-IT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Criticità</a:t>
            </a:r>
          </a:p>
          <a:p>
            <a:pPr algn="ctr">
              <a:defRPr sz="2000"/>
            </a:pPr>
            <a:endParaRPr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1400"/>
            </a:pPr>
            <a:r>
              <a:rPr lang="it-IT" sz="1400" dirty="0" smtClean="0">
                <a:latin typeface="Calibri" pitchFamily="34" charset="0"/>
                <a:cs typeface="Calibri" pitchFamily="34" charset="0"/>
              </a:rPr>
              <a:t>Mancanza oggettiva di tempo da parte del MMG</a:t>
            </a:r>
            <a:r>
              <a:rPr dirty="0"/>
              <a:t/>
            </a:r>
            <a:br>
              <a:rPr dirty="0"/>
            </a:br>
            <a:endParaRPr lang="it-IT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576139" y="1628800"/>
            <a:ext cx="9720896" cy="1059750"/>
          </a:xfrm>
        </p:spPr>
        <p:txBody>
          <a:bodyPr/>
          <a:lstStyle/>
          <a:p>
            <a:pPr algn="ctr"/>
            <a:r>
              <a:rPr lang="it-IT" sz="6000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Grazie per l’attenzione</a:t>
            </a:r>
            <a:endParaRPr lang="it-IT" sz="6000" dirty="0">
              <a:solidFill>
                <a:srgbClr val="C0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4" name="Picture 1"/>
          <p:cNvPicPr/>
          <p:nvPr/>
        </p:nvPicPr>
        <p:blipFill>
          <a:blip r:embed="rId2"/>
          <a:stretch/>
        </p:blipFill>
        <p:spPr>
          <a:xfrm>
            <a:off x="288107" y="378060"/>
            <a:ext cx="2500151" cy="62496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640" y="3314330"/>
            <a:ext cx="5544616" cy="23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879480" y="1501156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877197" y="2580471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879480" y="3796823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877197" y="5085902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682869" y="1409054"/>
            <a:ext cx="743508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Oltre </a:t>
            </a: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320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 000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pazienti cronici assumono ogni giorno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6 o più farmaci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 circa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80 000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arrivano 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9 o più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84060" y="2364361"/>
            <a:ext cx="743388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 pazienti oncologici sopravvissuti (65% di sopravvivenza a 5 anni per gli uomini e 69% per le donne) rappresentano circa il 25–30% dei casi di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 farmacoterapia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regione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682869" y="3605239"/>
            <a:ext cx="743508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Nei pazienti oncologici anziani, la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 farmacoterapia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(≥5 farmaci) è comune, con un uso prevalente di farmaci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cardiovascolari, analgesici, gastroprotettori e psicotropi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682869" y="4785762"/>
            <a:ext cx="743508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Maggiori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rischi di interazioni farmacologiche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di effetto avverso e di non‑aderenza, richiedendo un approccio multidisciplinare con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medicina di gruppo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revisione periodica della terapia e coinvolgimento del farmacista ospedaliero 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539961" y="822652"/>
            <a:ext cx="9720896" cy="443002"/>
          </a:xfrm>
        </p:spPr>
        <p:txBody>
          <a:bodyPr/>
          <a:lstStyle/>
          <a:p>
            <a:pPr algn="ctr"/>
            <a:r>
              <a:rPr lang="it-IT" sz="2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 farmacoterapia cronica nei pazienti Oncologici – Emilia Romagna</a:t>
            </a:r>
            <a:endParaRPr lang="it-IT" sz="25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5349" y="194338"/>
            <a:ext cx="2499840" cy="6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6480795" y="6275513"/>
            <a:ext cx="47526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/>
              <a:t>Registro Tumori Regione ER: stima nuove diagnosi 2022</a:t>
            </a:r>
          </a:p>
        </p:txBody>
      </p:sp>
    </p:spTree>
    <p:extLst>
      <p:ext uri="{BB962C8B-B14F-4D97-AF65-F5344CB8AC3E}">
        <p14:creationId xmlns:p14="http://schemas.microsoft.com/office/powerpoint/2010/main" val="1875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139" y="986592"/>
            <a:ext cx="9720896" cy="637847"/>
          </a:xfrm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Cronicità del paziente oncologico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8107" y="215795"/>
            <a:ext cx="2499840" cy="6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3"/>
          <a:srcRect l="4032" t="1617" r="808" b="1413"/>
          <a:stretch/>
        </p:blipFill>
        <p:spPr>
          <a:xfrm>
            <a:off x="1008187" y="1916833"/>
            <a:ext cx="849694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Picture 1"/>
          <p:cNvPicPr/>
          <p:nvPr/>
        </p:nvPicPr>
        <p:blipFill>
          <a:blip r:embed="rId3"/>
          <a:stretch/>
        </p:blipFill>
        <p:spPr>
          <a:xfrm>
            <a:off x="216099" y="237144"/>
            <a:ext cx="2500151" cy="624960"/>
          </a:xfrm>
          <a:prstGeom prst="rect">
            <a:avLst/>
          </a:prstGeom>
          <a:ln w="0">
            <a:noFill/>
          </a:ln>
        </p:spPr>
      </p:pic>
      <p:sp>
        <p:nvSpPr>
          <p:cNvPr id="467" name="CustomShape 2"/>
          <p:cNvSpPr/>
          <p:nvPr/>
        </p:nvSpPr>
        <p:spPr>
          <a:xfrm>
            <a:off x="1026567" y="1196752"/>
            <a:ext cx="8676064" cy="20882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endParaRPr lang="it-IT" sz="1600" spc="-1" dirty="0">
              <a:solidFill>
                <a:srgbClr val="001F5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48495" y="1033861"/>
            <a:ext cx="912641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2E75B6"/>
                </a:solidFill>
              </a:defRPr>
            </a:pPr>
            <a:r>
              <a:rPr sz="35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</a:t>
            </a:r>
            <a:r>
              <a:rPr sz="3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5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Ambulatorio</a:t>
            </a:r>
            <a:r>
              <a:rPr sz="3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5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Oncologico</a:t>
            </a:r>
            <a:r>
              <a:rPr sz="3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Counselling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76139" y="2132857"/>
            <a:ext cx="4320557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400" b="1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Cosa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offre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servizio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di presa in carico</a:t>
            </a:r>
          </a:p>
          <a:p>
            <a:pPr>
              <a:defRPr sz="2400" b="1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 sz="1800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Colloqui individuali con farmacisti formati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 sz="1800"/>
            </a:pP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Informazione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orientamento</a:t>
            </a: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 sz="1800"/>
            </a:pP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Materiali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educativi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terapie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effetti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collaterali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 sz="1800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Consegna dei farmaci oncologici e terapia cronica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 sz="1800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Analisi delle terapie concomitanti per identificare possibili interazioni farmacologiche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048748" y="2132856"/>
            <a:ext cx="3888288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400" b="1"/>
            </a:pP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Obiettivi</a:t>
            </a: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2400" b="1"/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2400" b="1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 sz="1800"/>
            </a:pP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Migliorare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qualità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 del paziente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 sz="1800"/>
            </a:pP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Favorire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l’aderenza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cure</a:t>
            </a: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 sz="1800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Monitorare la sicurezza delle cure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 sz="1800"/>
            </a:pP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Incrementare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motivazione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fiducia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percorso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oncologico</a:t>
            </a: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 sz="1800"/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 sz="1800"/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 sz="1800"/>
            </a:pPr>
            <a:endParaRPr dirty="0"/>
          </a:p>
        </p:txBody>
      </p:sp>
      <p:sp>
        <p:nvSpPr>
          <p:cNvPr id="2" name="Freccia a destra 1"/>
          <p:cNvSpPr/>
          <p:nvPr/>
        </p:nvSpPr>
        <p:spPr>
          <a:xfrm>
            <a:off x="5082268" y="3771882"/>
            <a:ext cx="7809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8258" y="573128"/>
            <a:ext cx="5350604" cy="865622"/>
          </a:xfrm>
        </p:spPr>
        <p:txBody>
          <a:bodyPr/>
          <a:lstStyle/>
          <a:p>
            <a:pPr algn="ctr"/>
            <a:r>
              <a:rPr lang="it-IT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Ambulatorio </a:t>
            </a:r>
            <a:r>
              <a:rPr lang="it-IT" sz="35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Counselling</a:t>
            </a:r>
            <a:r>
              <a:rPr lang="it-IT" sz="3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Rimini</a:t>
            </a:r>
            <a:endParaRPr lang="it-IT" sz="35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71" y="1720062"/>
            <a:ext cx="3455916" cy="4305592"/>
          </a:xfrm>
          <a:prstGeom prst="rect">
            <a:avLst/>
          </a:prstGeom>
        </p:spPr>
      </p:pic>
      <p:sp>
        <p:nvSpPr>
          <p:cNvPr id="6" name="AutoShape 4" descr="https://zimbra.auslromagna.it/service/home/~/?auth=co&amp;loc=it&amp;id=16586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171670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https://zimbra.auslromagna.it/service/home/~/?auth=co&amp;loc=it&amp;id=16586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660" y="2183565"/>
            <a:ext cx="4311381" cy="3384376"/>
          </a:xfrm>
          <a:prstGeom prst="rect">
            <a:avLst/>
          </a:prstGeom>
        </p:spPr>
      </p:pic>
      <p:pic>
        <p:nvPicPr>
          <p:cNvPr id="9" name="Picture 1"/>
          <p:cNvPicPr/>
          <p:nvPr/>
        </p:nvPicPr>
        <p:blipFill>
          <a:blip r:embed="rId4"/>
          <a:stretch/>
        </p:blipFill>
        <p:spPr>
          <a:xfrm>
            <a:off x="288107" y="260648"/>
            <a:ext cx="2500151" cy="624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350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532490" y="988400"/>
            <a:ext cx="9716750" cy="6490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5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Criteri </a:t>
            </a:r>
            <a:r>
              <a:rPr lang="it-IT" sz="3500" b="0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di </a:t>
            </a:r>
            <a:r>
              <a:rPr lang="it-IT" sz="35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eleggibilità dei pazienti</a:t>
            </a:r>
            <a:endParaRPr lang="it-IT" sz="35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616081" y="4005065"/>
            <a:ext cx="835106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75100" indent="-5715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it-IT" sz="3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Età &gt; </a:t>
            </a:r>
            <a:r>
              <a:rPr lang="it-IT" sz="3600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60</a:t>
            </a:r>
            <a:r>
              <a:rPr lang="it-IT" sz="36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3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anni</a:t>
            </a:r>
            <a:endParaRPr lang="it-IT" sz="3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5100" indent="-5715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it-IT" sz="3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 terapia con &gt; 6 </a:t>
            </a:r>
            <a:r>
              <a:rPr lang="it-IT" sz="36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farmaci</a:t>
            </a:r>
            <a:endParaRPr lang="it-IT" sz="3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616081" y="2060848"/>
            <a:ext cx="9504269" cy="133985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200" b="0" strike="noStrike" spc="-1" dirty="0" smtClean="0">
                <a:latin typeface="Calibri"/>
                <a:ea typeface="DejaVu Sans"/>
              </a:rPr>
              <a:t>Pazienti</a:t>
            </a:r>
            <a:r>
              <a:rPr lang="it-IT" sz="3200" spc="-1" dirty="0" smtClean="0">
                <a:latin typeface="Calibri"/>
                <a:ea typeface="DejaVu Sans"/>
              </a:rPr>
              <a:t> in carico ai DH ambulatoriali afferenti alle </a:t>
            </a:r>
            <a:r>
              <a:rPr lang="it-IT" sz="3200" b="0" strike="noStrike" spc="-1" dirty="0" smtClean="0">
                <a:latin typeface="Calibri"/>
                <a:ea typeface="DejaVu Sans"/>
              </a:rPr>
              <a:t>UU.OO. di Onco-Ematologia che presentano le </a:t>
            </a:r>
            <a:r>
              <a:rPr lang="it-IT" sz="3200" b="0" strike="noStrike" spc="-1" dirty="0">
                <a:latin typeface="Calibri"/>
                <a:ea typeface="DejaVu Sans"/>
              </a:rPr>
              <a:t>seguenti caratteristiche: </a:t>
            </a:r>
            <a:endParaRPr lang="it-IT" sz="3200" b="0" strike="noStrike" spc="-1" dirty="0">
              <a:latin typeface="Arial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80160" y="275400"/>
            <a:ext cx="2499840" cy="6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550739" y="900000"/>
            <a:ext cx="9716750" cy="8762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500" strike="noStrik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DejaVu Sans"/>
              </a:rPr>
              <a:t>Fasi della </a:t>
            </a:r>
            <a:r>
              <a:rPr lang="it-IT" sz="3500" i="1" strike="noStrike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DejaVu Sans"/>
              </a:rPr>
              <a:t>Medication</a:t>
            </a:r>
            <a:r>
              <a:rPr lang="it-IT" sz="3500" i="1" strike="noStrik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DejaVu Sans"/>
              </a:rPr>
              <a:t> </a:t>
            </a:r>
            <a:r>
              <a:rPr lang="it-IT" sz="3500" i="1" strike="noStrike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DejaVu Sans"/>
              </a:rPr>
              <a:t>Review</a:t>
            </a:r>
            <a:endParaRPr lang="it-IT" sz="3500" strike="noStrike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464054" y="1857240"/>
            <a:ext cx="5439798" cy="49644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>
                <a:latin typeface="Calibri"/>
                <a:ea typeface="DejaVu Sans"/>
              </a:rPr>
              <a:t>Ricognizione della terapia farmacologica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490" name="CustomShape 3"/>
          <p:cNvSpPr/>
          <p:nvPr/>
        </p:nvSpPr>
        <p:spPr>
          <a:xfrm>
            <a:off x="464054" y="2643120"/>
            <a:ext cx="5439798" cy="49644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0" i="1" strike="noStrike" spc="-1" dirty="0" err="1">
                <a:latin typeface="Calibri"/>
                <a:ea typeface="DejaVu Sans"/>
              </a:rPr>
              <a:t>Medication</a:t>
            </a:r>
            <a:r>
              <a:rPr lang="it-IT" sz="2000" b="0" i="1" strike="noStrike" spc="-1" dirty="0">
                <a:latin typeface="Calibri"/>
                <a:ea typeface="DejaVu Sans"/>
              </a:rPr>
              <a:t> </a:t>
            </a:r>
            <a:r>
              <a:rPr lang="it-IT" sz="2000" b="0" i="1" strike="noStrike" spc="-1" dirty="0" err="1">
                <a:latin typeface="Calibri"/>
                <a:ea typeface="DejaVu Sans"/>
              </a:rPr>
              <a:t>Review</a:t>
            </a:r>
            <a:r>
              <a:rPr lang="it-IT" sz="2000" b="0" i="1" strike="noStrike" spc="-1" dirty="0">
                <a:latin typeface="Calibri"/>
                <a:ea typeface="DejaVu Sans"/>
              </a:rPr>
              <a:t> </a:t>
            </a:r>
            <a:r>
              <a:rPr lang="it-IT" sz="2000" b="0" strike="noStrike" spc="-1" dirty="0">
                <a:latin typeface="Calibri"/>
                <a:ea typeface="DejaVu Sans"/>
              </a:rPr>
              <a:t>con lo strumento </a:t>
            </a:r>
            <a:r>
              <a:rPr lang="it-IT" sz="2000" b="0" strike="noStrike" spc="-1" dirty="0" err="1">
                <a:latin typeface="Calibri"/>
                <a:ea typeface="DejaVu Sans"/>
              </a:rPr>
              <a:t>Navfarma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491" name="CustomShape 4"/>
          <p:cNvSpPr/>
          <p:nvPr/>
        </p:nvSpPr>
        <p:spPr>
          <a:xfrm>
            <a:off x="464054" y="3356992"/>
            <a:ext cx="5439798" cy="1008112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>
                <a:latin typeface="Calibri"/>
                <a:ea typeface="DejaVu Sans"/>
              </a:rPr>
              <a:t>Produzione di un report per il </a:t>
            </a:r>
            <a:r>
              <a:rPr lang="it-IT" sz="2000" b="0" strike="noStrike" spc="-1" dirty="0" smtClean="0">
                <a:latin typeface="Calibri"/>
                <a:ea typeface="DejaVu Sans"/>
              </a:rPr>
              <a:t>medico</a:t>
            </a:r>
            <a:endParaRPr lang="it-IT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0" strike="noStrike" spc="-1" dirty="0">
                <a:latin typeface="Calibri"/>
                <a:ea typeface="DejaVu Sans"/>
              </a:rPr>
              <a:t>criteri </a:t>
            </a:r>
            <a:r>
              <a:rPr lang="it-IT" sz="1600" b="0" strike="noStrike" spc="-1" dirty="0" err="1">
                <a:latin typeface="Calibri"/>
                <a:ea typeface="DejaVu Sans"/>
              </a:rPr>
              <a:t>Beers</a:t>
            </a:r>
            <a:r>
              <a:rPr lang="it-IT" sz="1600" b="0" strike="noStrike" spc="-1" dirty="0">
                <a:latin typeface="Calibri"/>
                <a:ea typeface="DejaVu Sans"/>
              </a:rPr>
              <a:t>, interazioni farmacologiche, duplicazioni, prescrizioni </a:t>
            </a:r>
            <a:r>
              <a:rPr lang="it-IT" sz="1600" b="0" i="1" strike="noStrike" spc="-1" dirty="0">
                <a:latin typeface="Calibri"/>
                <a:ea typeface="DejaVu Sans"/>
              </a:rPr>
              <a:t>off-</a:t>
            </a:r>
            <a:r>
              <a:rPr lang="it-IT" sz="1600" b="0" i="1" strike="noStrike" spc="-1" dirty="0" err="1">
                <a:latin typeface="Calibri"/>
                <a:ea typeface="DejaVu Sans"/>
              </a:rPr>
              <a:t>label</a:t>
            </a:r>
            <a:r>
              <a:rPr lang="it-IT" sz="1600" b="0" strike="noStrike" spc="-1" dirty="0">
                <a:latin typeface="Calibri"/>
                <a:ea typeface="DejaVu Sans"/>
              </a:rPr>
              <a:t>, revisione appropriatezza PPI, omega 3, IPB, vitamina D … 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492" name="CustomShape 5"/>
          <p:cNvSpPr/>
          <p:nvPr/>
        </p:nvSpPr>
        <p:spPr>
          <a:xfrm>
            <a:off x="6534280" y="1906132"/>
            <a:ext cx="2250771" cy="39865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Farmacista/Medico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493" name="CustomShape 6"/>
          <p:cNvSpPr/>
          <p:nvPr/>
        </p:nvSpPr>
        <p:spPr>
          <a:xfrm>
            <a:off x="464054" y="4572000"/>
            <a:ext cx="5439798" cy="71064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>
                <a:latin typeface="Calibri"/>
                <a:ea typeface="DejaVu Sans"/>
              </a:rPr>
              <a:t>Eventuale modifica della terapia</a:t>
            </a:r>
            <a:endParaRPr lang="it-IT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0" strike="noStrike" spc="-1" dirty="0" err="1">
                <a:latin typeface="Calibri"/>
                <a:ea typeface="DejaVu Sans"/>
              </a:rPr>
              <a:t>deprescrizione</a:t>
            </a:r>
            <a:r>
              <a:rPr lang="it-IT" sz="1600" b="0" strike="noStrike" spc="-1" dirty="0">
                <a:latin typeface="Calibri"/>
                <a:ea typeface="DejaVu Sans"/>
              </a:rPr>
              <a:t>, modifica dosaggio o modalità di assunzione …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494" name="CustomShape 7"/>
          <p:cNvSpPr/>
          <p:nvPr/>
        </p:nvSpPr>
        <p:spPr>
          <a:xfrm>
            <a:off x="6535036" y="2683819"/>
            <a:ext cx="1673952" cy="39865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Farmacista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495" name="CustomShape 8"/>
          <p:cNvSpPr/>
          <p:nvPr/>
        </p:nvSpPr>
        <p:spPr>
          <a:xfrm>
            <a:off x="6566691" y="3591416"/>
            <a:ext cx="1642298" cy="39865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Farmacista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496" name="CustomShape 9"/>
          <p:cNvSpPr/>
          <p:nvPr/>
        </p:nvSpPr>
        <p:spPr>
          <a:xfrm>
            <a:off x="6566691" y="4698340"/>
            <a:ext cx="1642298" cy="39865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Medico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497" name="CustomShape 10"/>
          <p:cNvSpPr/>
          <p:nvPr/>
        </p:nvSpPr>
        <p:spPr>
          <a:xfrm>
            <a:off x="464054" y="5572080"/>
            <a:ext cx="5439798" cy="78228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>
                <a:latin typeface="Calibri"/>
                <a:ea typeface="DejaVu Sans"/>
              </a:rPr>
              <a:t>Comunicazione al paziente/</a:t>
            </a:r>
            <a:r>
              <a:rPr lang="it-IT" sz="2000" b="0" i="1" strike="noStrike" spc="-1" dirty="0">
                <a:latin typeface="Calibri"/>
                <a:ea typeface="DejaVu Sans"/>
              </a:rPr>
              <a:t>care </a:t>
            </a:r>
            <a:r>
              <a:rPr lang="it-IT" sz="2000" b="0" i="1" strike="noStrike" spc="-1" dirty="0" err="1">
                <a:latin typeface="Calibri"/>
                <a:ea typeface="DejaVu Sans"/>
              </a:rPr>
              <a:t>giver</a:t>
            </a:r>
            <a:r>
              <a:rPr lang="it-IT" sz="2000" b="0" i="1" strike="noStrike" spc="-1" dirty="0">
                <a:latin typeface="Calibri"/>
                <a:ea typeface="DejaVu Sans"/>
              </a:rPr>
              <a:t> </a:t>
            </a:r>
            <a:r>
              <a:rPr lang="it-IT" sz="2000" b="0" strike="noStrike" spc="-1" dirty="0">
                <a:latin typeface="Calibri"/>
                <a:ea typeface="DejaVu Sans"/>
              </a:rPr>
              <a:t>e al MMG</a:t>
            </a:r>
            <a:endParaRPr lang="it-IT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0" strike="noStrike" spc="-1" dirty="0">
                <a:latin typeface="Calibri"/>
                <a:ea typeface="DejaVu Sans"/>
              </a:rPr>
              <a:t>consegna diario terapia riconciliata, invio mail al MMG…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498" name="CustomShape 11"/>
          <p:cNvSpPr/>
          <p:nvPr/>
        </p:nvSpPr>
        <p:spPr>
          <a:xfrm>
            <a:off x="6534280" y="5805264"/>
            <a:ext cx="2322780" cy="39865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Medico/Farmacista</a:t>
            </a:r>
            <a:endParaRPr lang="it-IT" sz="2000" b="0" strike="noStrike" spc="-1" dirty="0">
              <a:latin typeface="Arial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160" y="275400"/>
            <a:ext cx="2499840" cy="6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163" y="319091"/>
            <a:ext cx="9720896" cy="542789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</a:t>
            </a: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Diario di terapia e riepilogo interazioni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115" y="273600"/>
            <a:ext cx="2499840" cy="6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70" y="1079976"/>
            <a:ext cx="4929584" cy="538705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 flipV="1">
            <a:off x="1177987" y="1268760"/>
            <a:ext cx="86409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328667" y="1079976"/>
            <a:ext cx="5328060" cy="56477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RIEPILOGO INTERAZIONI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L'uso concomitante di </a:t>
            </a:r>
            <a:r>
              <a:rPr lang="it-IT" sz="1000" b="1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ABIRATERONE ACETATO e CYP2D6 SUBSTRATES (VORTIOXETINA-BRINTELLIX)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può comportare un aumento dell'esposizione al substrato CYP2D6 e un aumento del rischio di effetti avversi correlati al substrato CYP2D6. L'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abiraterone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acetato è un inibitore moderato del CYP2D6. La somministrazione concomitante di 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abiraterone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substrati del CYP2D6 aumenta la concentrazione dei substrati del CYP2D6, che può aumentare il rischio di reazioni avverse correlate a questi substrati. Evitare la somministrazione concomitante, per la quale variazioni minime della concentrazione possono portare a gravi tossicità. </a:t>
            </a:r>
            <a:r>
              <a:rPr lang="it-IT" sz="1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Co-somministrando </a:t>
            </a:r>
            <a:r>
              <a:rPr lang="it-IT" sz="10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abiraterone</a:t>
            </a:r>
            <a:r>
              <a:rPr lang="it-IT" sz="1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it-IT" sz="10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vortioxetine</a:t>
            </a:r>
            <a:r>
              <a:rPr lang="it-IT" sz="1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 si può attendere un aumento delle concentrazioni plasmatiche di </a:t>
            </a:r>
            <a:r>
              <a:rPr lang="it-IT" sz="10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vortioxetine</a:t>
            </a:r>
            <a:r>
              <a:rPr lang="it-IT" sz="1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potenziale aumento degli effetti avversi (es. nausea, vomito, iperattività serotoninergica). Si consiglia di </a:t>
            </a:r>
            <a:r>
              <a:rPr lang="it-IT" sz="1000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dimezzare il dosaggio di </a:t>
            </a:r>
            <a:r>
              <a:rPr lang="it-IT" sz="1000" u="sng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Vortioxetina</a:t>
            </a:r>
            <a:r>
              <a:rPr lang="it-IT" sz="1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 smtClean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Interazione </a:t>
            </a:r>
            <a:r>
              <a:rPr lang="it-IT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VORTIOXETINA (BRINTELLIX) e ACIDO ACETIL </a:t>
            </a:r>
            <a:r>
              <a:rPr lang="it-IT" sz="10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SALICILICO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L'uso concomitante di queste due classi di farmaci può causare un aumento del rischio di 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emorraggia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intracranica </a:t>
            </a:r>
            <a:r>
              <a:rPr lang="it-IT" sz="1000" dirty="0" smtClean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sanguinamento gastrointestinale (GI). Quando un SSRI e un FANS vengono impiegati contemporaneamente, monitorare attentamente il paziente per eventuali effetti collaterali, inclusi sanguinamenti GI, specialmente nei pazienti anziani e in coloro che in passato hanno sviluppato ulcere GI. Si consiglia di prendere in considerazione l'impiego di altri farmaci per la gestione del dolore (es, </a:t>
            </a:r>
            <a:r>
              <a:rPr lang="it-IT" sz="1000" dirty="0" smtClean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paracetamolo 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oppure di prescrivere una profilassi con farmaci antiulcera. 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 smtClean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L'uso 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concomitante di </a:t>
            </a:r>
            <a:r>
              <a:rPr lang="it-IT" sz="1000" b="1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ABIRATERONE ACETATO e APIXABAN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può comportare un aumento dell'esposizione ad 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apixaban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Meccanismo: inibizione del trasporto dell'efflusso mediato da P-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apixaban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Consiglio clinico: L'uso concomitante di 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apixaban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abiraterone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(un potenziale inibitore della P-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può portare ad un aumento dei livelli di 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apixaban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ad un </a:t>
            </a:r>
            <a:r>
              <a:rPr lang="it-IT" sz="1000" u="sng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del rischio di sanguinamento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pertanto la somministrazione concomitante deve essere evitata. 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Interazione </a:t>
            </a:r>
            <a:r>
              <a:rPr lang="it-IT" sz="1000" b="1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APIXABAN e VORTIOXETINA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L'uso concomitante di 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vortioxetina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un farmaco antiaggregante o anticoagulante può potenziare il rischio di sanguinamento. Monitorare attentamente i pazienti quando 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vortioxetina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viene iniziata o interrotta in pazienti che ricevono farmaci che interferiscono con l'emostasi. Informare i pazienti dell'aumento del rischio di sanguinamento associato all'uso concomitante di </a:t>
            </a:r>
            <a:r>
              <a:rPr lang="it-IT" sz="1000" dirty="0" err="1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vortioxetina</a:t>
            </a:r>
            <a:r>
              <a:rPr lang="it-IT" sz="1000" dirty="0">
                <a:solidFill>
                  <a:srgbClr val="11111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agenti antiaggreganti e anticoagulanti. </a:t>
            </a:r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163" y="246329"/>
            <a:ext cx="9720896" cy="682741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2:</a:t>
            </a:r>
            <a:b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Diario di terapia e riepilogo interazioni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10" y="1287634"/>
            <a:ext cx="5140765" cy="530971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0160" y="275400"/>
            <a:ext cx="2499840" cy="6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1224211" y="1556792"/>
            <a:ext cx="1152128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549073" y="1300383"/>
            <a:ext cx="5146250" cy="5496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RIEPILOGO INTERAZIONI: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L'uso concomitante </a:t>
            </a:r>
            <a:r>
              <a:rPr lang="it-IT" sz="1100" b="1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1100" b="1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linagliptin</a:t>
            </a:r>
            <a:r>
              <a:rPr lang="it-IT" sz="1100" b="1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di </a:t>
            </a:r>
            <a:r>
              <a:rPr lang="it-IT" sz="1100" b="1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ENZALUTAMIDE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può comportare una riduzione dell'esposizione a 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linagliptin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induzione del metabolismo mediato da 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linagliptin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mediato dal CYP3A4. La somministrazione concomitante di 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linagliptin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 substrato del CYP3A4) con potenti induttori del CYP3A4 può ridurre l'esposizione a 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linagliptin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portare a una perdita di efficacia di 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linagliptin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E' opportuno Selezionare un'alternativa all'induttore del CYP3A4, con potenziale di induzione enzimatica minima o nulla (es GLIXAMBY o altri, sotto consiglio di specialista).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L'uso concomitante di </a:t>
            </a:r>
            <a:r>
              <a:rPr lang="it-IT" sz="1100" b="1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ABIRATERONE ACETATO e AGENTI ANTIDIABETICI 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può comportare un aumento del rischio di ipoglicemia grave con aumento dell'effetto ipoglicemizzante. Monitorare la glicemia nei pazienti con diabete durante la co-somministrazione e valutare se sono necessarie modifiche della dose dell'agente antidiabetico.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L'uso concomitante di EDOXABAN ed ENZALUTAMIDE può comportare un aumento dell'esposizione a 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edoxaban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 meccanismo è inibizione del trasporto dell'efflusso mediato da P-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edoxaban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Parere clinico: L'uso concomitante di 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edoxaban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 substrato della P-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con 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enzalutamide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 inibitore della P-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può portare ad un aumento dei livelli di </a:t>
            </a:r>
            <a:r>
              <a:rPr lang="it-IT" sz="1100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edoxaban</a:t>
            </a: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ad un aumento del rischio di sanguinamento, pertanto la somministrazione concomitante deve essere evitata.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i="1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recenti studi, anche con ABIRATERONE si ha un aumento del rischio di sanguinamento nell’utilizzo concomitante dell’</a:t>
            </a:r>
            <a:r>
              <a:rPr lang="it-IT" sz="1100" i="1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edoxaban</a:t>
            </a:r>
            <a:r>
              <a:rPr lang="it-IT" sz="1100" i="1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it-IT" sz="1100" i="1" dirty="0" err="1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abiraterone</a:t>
            </a:r>
            <a:r>
              <a:rPr lang="it-IT" sz="1100" i="1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Tenere monitorato il profilo emodinamico.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u="sng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 valutazione con medico Specialista, si è deciso di intraprendere ABIRATERONE con l’avviso al paziente di tenere monitorata la glicemia (rischio ipoglicemico).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solidFill>
                  <a:srgbClr val="11111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5599</TotalTime>
  <Words>1156</Words>
  <Application>Microsoft Office PowerPoint</Application>
  <PresentationFormat>Personalizzato</PresentationFormat>
  <Paragraphs>227</Paragraphs>
  <Slides>14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14</vt:i4>
      </vt:variant>
    </vt:vector>
  </HeadingPairs>
  <TitlesOfParts>
    <vt:vector size="29" baseType="lpstr">
      <vt:lpstr>Microsoft YaHei</vt:lpstr>
      <vt:lpstr>Arial</vt:lpstr>
      <vt:lpstr>Brush Script MT</vt:lpstr>
      <vt:lpstr>Calibri</vt:lpstr>
      <vt:lpstr>Calibri Light</vt:lpstr>
      <vt:lpstr>DejaVu Sans</vt:lpstr>
      <vt:lpstr>Liberation Sans</vt:lpstr>
      <vt:lpstr>Lucida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Presentazione standard di PowerPoint</vt:lpstr>
      <vt:lpstr>Poli farmacoterapia cronica nei pazienti Oncologici – Emilia Romagna</vt:lpstr>
      <vt:lpstr>Cronicità del paziente oncologico</vt:lpstr>
      <vt:lpstr>Presentazione standard di PowerPoint</vt:lpstr>
      <vt:lpstr>Ambulatorio Counselling Rimini</vt:lpstr>
      <vt:lpstr>Presentazione standard di PowerPoint</vt:lpstr>
      <vt:lpstr>Presentazione standard di PowerPoint</vt:lpstr>
      <vt:lpstr>Caso 1: Diario di terapia e riepilogo interazioni</vt:lpstr>
      <vt:lpstr>Caso 2: Diario di terapia e riepilogo interazioni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Silvani Maria Chiara</dc:creator>
  <cp:lastModifiedBy>Baldi Valentina</cp:lastModifiedBy>
  <cp:revision>477</cp:revision>
  <cp:lastPrinted>2025-05-15T10:36:52Z</cp:lastPrinted>
  <dcterms:created xsi:type="dcterms:W3CDTF">2022-10-19T22:04:34Z</dcterms:created>
  <dcterms:modified xsi:type="dcterms:W3CDTF">2025-05-16T15:10:57Z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5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24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