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15" r:id="rId2"/>
    <p:sldId id="296" r:id="rId3"/>
    <p:sldId id="306" r:id="rId4"/>
    <p:sldId id="307" r:id="rId5"/>
    <p:sldId id="316" r:id="rId6"/>
    <p:sldId id="318" r:id="rId7"/>
    <p:sldId id="317" r:id="rId8"/>
    <p:sldId id="31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80" y="1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d"/>
  </p:transition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loredana.sacchetti@auslromagna.it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Immagine che contiene testo&#10;&#10;Descrizione generata automaticamente">
            <a:extLst>
              <a:ext uri="{FF2B5EF4-FFF2-40B4-BE49-F238E27FC236}">
                <a16:creationId xmlns:a16="http://schemas.microsoft.com/office/drawing/2014/main" id="{9D51A6C0-5CCA-422F-A1AC-E82A40B4B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482" y="642673"/>
            <a:ext cx="3017240" cy="677701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851877" y="2003729"/>
            <a:ext cx="1080086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800" dirty="0" smtClean="0">
                <a:solidFill>
                  <a:schemeClr val="bg1"/>
                </a:solidFill>
              </a:rPr>
              <a:t>                                                 </a:t>
            </a:r>
          </a:p>
          <a:p>
            <a:pPr algn="ctr"/>
            <a:r>
              <a:rPr lang="it-IT" sz="2800" b="1" dirty="0" smtClean="0">
                <a:solidFill>
                  <a:schemeClr val="bg1"/>
                </a:solidFill>
              </a:rPr>
              <a:t>Centro disturbi cognitivi e demenze (CDCD)</a:t>
            </a:r>
          </a:p>
          <a:p>
            <a:pPr algn="ctr"/>
            <a:endParaRPr lang="it-IT" sz="2800" dirty="0" smtClean="0">
              <a:solidFill>
                <a:schemeClr val="bg1"/>
              </a:solidFill>
            </a:endParaRPr>
          </a:p>
          <a:p>
            <a:pPr algn="ctr"/>
            <a:endParaRPr lang="it-IT" sz="2800" dirty="0" smtClean="0">
              <a:solidFill>
                <a:schemeClr val="bg1"/>
              </a:solidFill>
            </a:endParaRPr>
          </a:p>
          <a:p>
            <a:pPr algn="r"/>
            <a:r>
              <a:rPr lang="it-IT" sz="2800" dirty="0" smtClean="0">
                <a:solidFill>
                  <a:schemeClr val="bg1"/>
                </a:solidFill>
              </a:rPr>
              <a:t>											</a:t>
            </a:r>
            <a:r>
              <a:rPr lang="it-IT" sz="1600" dirty="0" smtClean="0">
                <a:solidFill>
                  <a:schemeClr val="bg1"/>
                </a:solidFill>
              </a:rPr>
              <a:t>SS Geriatria Territoriale </a:t>
            </a:r>
            <a:r>
              <a:rPr lang="it-IT" sz="1600" dirty="0" err="1" smtClean="0">
                <a:solidFill>
                  <a:schemeClr val="bg1"/>
                </a:solidFill>
              </a:rPr>
              <a:t>Rimini-Riccione</a:t>
            </a:r>
            <a:endParaRPr lang="it-IT" sz="1600" dirty="0" smtClean="0">
              <a:solidFill>
                <a:schemeClr val="bg1"/>
              </a:solidFill>
            </a:endParaRPr>
          </a:p>
          <a:p>
            <a:pPr algn="r"/>
            <a:r>
              <a:rPr lang="it-IT" sz="1600" dirty="0" smtClean="0">
                <a:solidFill>
                  <a:schemeClr val="bg1"/>
                </a:solidFill>
              </a:rPr>
              <a:t>											Responsabile Dott.ssa Chiara </a:t>
            </a:r>
            <a:r>
              <a:rPr lang="it-IT" sz="1600" dirty="0" err="1" smtClean="0">
                <a:solidFill>
                  <a:schemeClr val="bg1"/>
                </a:solidFill>
              </a:rPr>
              <a:t>Ciacci</a:t>
            </a:r>
            <a:endParaRPr lang="it-IT" sz="1600" dirty="0" smtClean="0">
              <a:solidFill>
                <a:schemeClr val="bg1"/>
              </a:solidFill>
            </a:endParaRPr>
          </a:p>
          <a:p>
            <a:pPr algn="r"/>
            <a:endParaRPr lang="it-IT" sz="1600" dirty="0" smtClean="0">
              <a:solidFill>
                <a:schemeClr val="bg1"/>
              </a:solidFill>
            </a:endParaRPr>
          </a:p>
          <a:p>
            <a:pPr algn="r"/>
            <a:r>
              <a:rPr lang="it-IT" sz="1600" dirty="0" smtClean="0">
                <a:solidFill>
                  <a:schemeClr val="bg1"/>
                </a:solidFill>
              </a:rPr>
              <a:t>										</a:t>
            </a:r>
            <a:r>
              <a:rPr lang="it-IT" sz="1400" b="1" dirty="0" smtClean="0">
                <a:solidFill>
                  <a:schemeClr val="bg1"/>
                </a:solidFill>
              </a:rPr>
              <a:t>Referente Dott.ssa Virginia </a:t>
            </a:r>
            <a:r>
              <a:rPr lang="it-IT" sz="1400" b="1" dirty="0" err="1" smtClean="0">
                <a:solidFill>
                  <a:schemeClr val="bg1"/>
                </a:solidFill>
              </a:rPr>
              <a:t>Petrella</a:t>
            </a:r>
            <a:endParaRPr lang="it-IT" sz="1400" b="1" dirty="0" smtClean="0">
              <a:solidFill>
                <a:schemeClr val="bg1"/>
              </a:solidFill>
            </a:endParaRPr>
          </a:p>
          <a:p>
            <a:pPr algn="ctr"/>
            <a:endParaRPr lang="it-IT" sz="1600" dirty="0" smtClean="0">
              <a:solidFill>
                <a:schemeClr val="bg1"/>
              </a:solidFill>
            </a:endParaRPr>
          </a:p>
          <a:p>
            <a:pPr algn="ctr"/>
            <a:endParaRPr lang="it-IT" sz="1600" dirty="0">
              <a:solidFill>
                <a:schemeClr val="bg1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620203" y="3244334"/>
            <a:ext cx="116771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bg1"/>
                </a:solidFill>
              </a:rPr>
              <a:t>Centro disturbi cognitivi e demenze (CDCD)</a:t>
            </a:r>
            <a:endParaRPr lang="it-IT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magine 13" descr="Immagine che contiene testo&#10;&#10;Descrizione generata automaticamente">
            <a:extLst>
              <a:ext uri="{FF2B5EF4-FFF2-40B4-BE49-F238E27FC236}">
                <a16:creationId xmlns:a16="http://schemas.microsoft.com/office/drawing/2014/main" id="{9D51A6C0-5CCA-422F-A1AC-E82A40B4B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482" y="642673"/>
            <a:ext cx="3017240" cy="677701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58CA4BA5-8143-4793-AA61-FC27924894D0}"/>
              </a:ext>
            </a:extLst>
          </p:cNvPr>
          <p:cNvSpPr txBox="1"/>
          <p:nvPr/>
        </p:nvSpPr>
        <p:spPr>
          <a:xfrm>
            <a:off x="4166502" y="1414436"/>
            <a:ext cx="76608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►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 239 – Percorso Diagnostico Terapeutico Assistenziale delle persone con demenza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(Rev. 00 del 22/06/2020)</a:t>
            </a:r>
          </a:p>
          <a:p>
            <a:pPr algn="just"/>
            <a:r>
              <a:rPr lang="it-IT" sz="16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Intranet AUSL della Romagna → Qualità e governo clinico → Procedure, linee guida e qua-lità → Aziendali → Procedure aziendali</a:t>
            </a:r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AA7440E1-9A26-497A-99C1-670B1A447E3E}"/>
              </a:ext>
            </a:extLst>
          </p:cNvPr>
          <p:cNvCxnSpPr>
            <a:cxnSpLocks/>
          </p:cNvCxnSpPr>
          <p:nvPr/>
        </p:nvCxnSpPr>
        <p:spPr>
          <a:xfrm>
            <a:off x="1350236" y="6267491"/>
            <a:ext cx="1478422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magine 3">
            <a:extLst>
              <a:ext uri="{FF2B5EF4-FFF2-40B4-BE49-F238E27FC236}">
                <a16:creationId xmlns:a16="http://schemas.microsoft.com/office/drawing/2014/main" id="{85F60F68-C09D-48B7-8DDB-3191297C42F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251" t="7809" r="34378" b="6539"/>
          <a:stretch/>
        </p:blipFill>
        <p:spPr>
          <a:xfrm>
            <a:off x="453009" y="1516295"/>
            <a:ext cx="3212684" cy="4751196"/>
          </a:xfrm>
          <a:prstGeom prst="rect">
            <a:avLst/>
          </a:prstGeom>
          <a:ln w="9525">
            <a:solidFill>
              <a:srgbClr val="80808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8" name="Gruppo 7">
            <a:extLst>
              <a:ext uri="{FF2B5EF4-FFF2-40B4-BE49-F238E27FC236}">
                <a16:creationId xmlns:a16="http://schemas.microsoft.com/office/drawing/2014/main" id="{F3EF45C1-1942-4D68-A885-9A6747CC869D}"/>
              </a:ext>
            </a:extLst>
          </p:cNvPr>
          <p:cNvGrpSpPr/>
          <p:nvPr/>
        </p:nvGrpSpPr>
        <p:grpSpPr>
          <a:xfrm>
            <a:off x="4166502" y="2610804"/>
            <a:ext cx="7660878" cy="3887525"/>
            <a:chOff x="4166502" y="2610804"/>
            <a:chExt cx="7660878" cy="3887525"/>
          </a:xfrm>
        </p:grpSpPr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77CC70BB-E96F-4606-94C0-C970FD6B255D}"/>
                </a:ext>
              </a:extLst>
            </p:cNvPr>
            <p:cNvSpPr txBox="1"/>
            <p:nvPr/>
          </p:nvSpPr>
          <p:spPr>
            <a:xfrm>
              <a:off x="4462343" y="3815903"/>
              <a:ext cx="566671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b="1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Criteri di inclusione</a:t>
              </a:r>
            </a:p>
            <a:p>
              <a:r>
                <a:rPr lang="it-IT" dirty="0">
                  <a:solidFill>
                    <a:schemeClr val="accent2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Webdings" panose="05030102010509060703" pitchFamily="18" charset="2"/>
                </a:rPr>
                <a:t>●</a:t>
              </a:r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  <a:sym typeface="Webdings" panose="05030102010509060703" pitchFamily="18" charset="2"/>
                </a:rPr>
                <a:t> </a:t>
              </a:r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</a:rPr>
                <a:t>persone con sospetto deterioramento cognitivo</a:t>
              </a:r>
            </a:p>
            <a:p>
              <a:r>
                <a:rPr lang="it-IT" dirty="0">
                  <a:solidFill>
                    <a:schemeClr val="accent2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Webdings" panose="05030102010509060703" pitchFamily="18" charset="2"/>
                </a:rPr>
                <a:t>●</a:t>
              </a:r>
              <a:r>
                <a:rPr lang="it-IT" b="1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</a:rPr>
                <a:t>persone con diagnosi di MCI</a:t>
              </a:r>
            </a:p>
            <a:p>
              <a:r>
                <a:rPr lang="it-IT" dirty="0">
                  <a:solidFill>
                    <a:schemeClr val="accent2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Webdings" panose="05030102010509060703" pitchFamily="18" charset="2"/>
                </a:rPr>
                <a:t>●</a:t>
              </a:r>
              <a:r>
                <a:rPr lang="it-IT" b="1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</a:rPr>
                <a:t>persone con diagnosi di demenza</a:t>
              </a:r>
            </a:p>
          </p:txBody>
        </p:sp>
        <p:sp>
          <p:nvSpPr>
            <p:cNvPr id="34" name="CasellaDiTesto 33">
              <a:extLst>
                <a:ext uri="{FF2B5EF4-FFF2-40B4-BE49-F238E27FC236}">
                  <a16:creationId xmlns:a16="http://schemas.microsoft.com/office/drawing/2014/main" id="{3C323920-67ED-45B4-A13B-095B77E1418E}"/>
                </a:ext>
              </a:extLst>
            </p:cNvPr>
            <p:cNvSpPr txBox="1"/>
            <p:nvPr/>
          </p:nvSpPr>
          <p:spPr>
            <a:xfrm>
              <a:off x="4166502" y="2610804"/>
              <a:ext cx="766087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►</a:t>
              </a:r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it-IT" b="1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2. </a:t>
              </a:r>
              <a:r>
                <a:rPr lang="it-IT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CAMPO DI APPLICAZIONE</a:t>
              </a:r>
            </a:p>
            <a:p>
              <a:pPr algn="just"/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</a:rPr>
                <a:t>La presente procedura si applica presso tutte le Unità Operative dell’AUSL della Romagna per tutti i pazienti con sospetto diagnostico e/o diagnosi di demenza. </a:t>
              </a:r>
            </a:p>
            <a:p>
              <a:pPr algn="just"/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</a:rPr>
                <a:t>In particolare:</a:t>
              </a:r>
              <a:endParaRPr lang="it-IT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0" name="CasellaDiTesto 39">
              <a:extLst>
                <a:ext uri="{FF2B5EF4-FFF2-40B4-BE49-F238E27FC236}">
                  <a16:creationId xmlns:a16="http://schemas.microsoft.com/office/drawing/2014/main" id="{AC7F5A56-A47B-49E7-B7D6-20E17A4E1486}"/>
                </a:ext>
              </a:extLst>
            </p:cNvPr>
            <p:cNvSpPr txBox="1"/>
            <p:nvPr/>
          </p:nvSpPr>
          <p:spPr>
            <a:xfrm>
              <a:off x="4462344" y="5021001"/>
              <a:ext cx="5500622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b="1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Criteri di esclusione</a:t>
              </a:r>
            </a:p>
            <a:p>
              <a:pPr algn="just"/>
              <a:r>
                <a:rPr lang="it-IT" dirty="0">
                  <a:solidFill>
                    <a:schemeClr val="accent2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Webdings" panose="05030102010509060703" pitchFamily="18" charset="2"/>
                </a:rPr>
                <a:t>●</a:t>
              </a:r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  <a:sym typeface="Webdings" panose="05030102010509060703" pitchFamily="18" charset="2"/>
                </a:rPr>
                <a:t> </a:t>
              </a:r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</a:rPr>
                <a:t>persone che necessitano di una valutazione ai soli fini dell’invalidità civile</a:t>
              </a:r>
            </a:p>
            <a:p>
              <a:pPr algn="just"/>
              <a:r>
                <a:rPr lang="it-IT" dirty="0">
                  <a:solidFill>
                    <a:schemeClr val="accent2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Webdings" panose="05030102010509060703" pitchFamily="18" charset="2"/>
                </a:rPr>
                <a:t>●</a:t>
              </a:r>
              <a:r>
                <a:rPr lang="it-IT" b="1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</a:rPr>
                <a:t>persone che necessitano di una valutazione per meri fini burocratici in generale</a:t>
              </a:r>
            </a:p>
          </p:txBody>
        </p:sp>
      </p:grpSp>
      <p:sp>
        <p:nvSpPr>
          <p:cNvPr id="41" name="Rettangolo 40">
            <a:extLst>
              <a:ext uri="{FF2B5EF4-FFF2-40B4-BE49-F238E27FC236}">
                <a16:creationId xmlns:a16="http://schemas.microsoft.com/office/drawing/2014/main" id="{2A301B22-5382-46EA-AFE8-B8D42D4B53EC}"/>
              </a:ext>
            </a:extLst>
          </p:cNvPr>
          <p:cNvSpPr/>
          <p:nvPr/>
        </p:nvSpPr>
        <p:spPr>
          <a:xfrm>
            <a:off x="4241797" y="642673"/>
            <a:ext cx="7506717" cy="6777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900" dirty="0">
                <a:latin typeface="Calibri" panose="020F0502020204030204" pitchFamily="34" charset="0"/>
                <a:cs typeface="Calibri" panose="020F0502020204030204" pitchFamily="34" charset="0"/>
              </a:rPr>
              <a:t>Il Percorso Diagnostico Terapeutico Assistenziale</a:t>
            </a:r>
          </a:p>
        </p:txBody>
      </p:sp>
    </p:spTree>
    <p:extLst>
      <p:ext uri="{BB962C8B-B14F-4D97-AF65-F5344CB8AC3E}">
        <p14:creationId xmlns:p14="http://schemas.microsoft.com/office/powerpoint/2010/main" val="418646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magine 13" descr="Immagine che contiene testo&#10;&#10;Descrizione generata automaticamente">
            <a:extLst>
              <a:ext uri="{FF2B5EF4-FFF2-40B4-BE49-F238E27FC236}">
                <a16:creationId xmlns:a16="http://schemas.microsoft.com/office/drawing/2014/main" id="{9D51A6C0-5CCA-422F-A1AC-E82A40B4B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482" y="642673"/>
            <a:ext cx="3017240" cy="677701"/>
          </a:xfrm>
          <a:prstGeom prst="rect">
            <a:avLst/>
          </a:prstGeom>
        </p:spPr>
      </p:pic>
      <p:sp>
        <p:nvSpPr>
          <p:cNvPr id="32" name="Rettangolo 31">
            <a:extLst>
              <a:ext uri="{FF2B5EF4-FFF2-40B4-BE49-F238E27FC236}">
                <a16:creationId xmlns:a16="http://schemas.microsoft.com/office/drawing/2014/main" id="{BDEEDB03-CCA9-4D2E-911B-BD523F70A6BB}"/>
              </a:ext>
            </a:extLst>
          </p:cNvPr>
          <p:cNvSpPr/>
          <p:nvPr/>
        </p:nvSpPr>
        <p:spPr>
          <a:xfrm>
            <a:off x="4241797" y="642673"/>
            <a:ext cx="7506717" cy="6777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900" dirty="0">
                <a:latin typeface="Calibri" panose="020F0502020204030204" pitchFamily="34" charset="0"/>
                <a:cs typeface="Calibri" panose="020F0502020204030204" pitchFamily="34" charset="0"/>
              </a:rPr>
              <a:t>Il Percorso Diagnostico Terapeutico Assistenziale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43F56F49-ECBE-44D1-8CB7-DECA76D5E08A}"/>
              </a:ext>
            </a:extLst>
          </p:cNvPr>
          <p:cNvSpPr txBox="1"/>
          <p:nvPr/>
        </p:nvSpPr>
        <p:spPr>
          <a:xfrm>
            <a:off x="608817" y="2131601"/>
            <a:ext cx="112293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►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 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P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azienti con età ≥ 65 anni </a:t>
            </a:r>
            <a:endParaRPr lang="it-IT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cap="all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valutazione multidimensionale geriatrica d’équipe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DISTURBI </a:t>
            </a:r>
            <a:r>
              <a:rPr lang="it-IT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COGNITIVI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" name="Gruppo 2">
            <a:extLst>
              <a:ext uri="{FF2B5EF4-FFF2-40B4-BE49-F238E27FC236}">
                <a16:creationId xmlns:a16="http://schemas.microsoft.com/office/drawing/2014/main" id="{B85FCE78-FBCF-4D5E-9684-ED789BA8F213}"/>
              </a:ext>
            </a:extLst>
          </p:cNvPr>
          <p:cNvGrpSpPr/>
          <p:nvPr/>
        </p:nvGrpSpPr>
        <p:grpSpPr>
          <a:xfrm>
            <a:off x="608817" y="3029447"/>
            <a:ext cx="11229319" cy="910021"/>
            <a:chOff x="608817" y="3029447"/>
            <a:chExt cx="11229319" cy="910021"/>
          </a:xfrm>
        </p:grpSpPr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id="{EAA72891-C27F-4141-9205-D972FB3787FC}"/>
                </a:ext>
              </a:extLst>
            </p:cNvPr>
            <p:cNvSpPr txBox="1"/>
            <p:nvPr/>
          </p:nvSpPr>
          <p:spPr>
            <a:xfrm>
              <a:off x="608817" y="3029447"/>
              <a:ext cx="112293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u="sng" dirty="0">
                  <a:latin typeface="Calibri" panose="020F0502020204030204" pitchFamily="34" charset="0"/>
                  <a:cs typeface="Calibri" panose="020F0502020204030204" pitchFamily="34" charset="0"/>
                  <a:sym typeface="Webdings" panose="05030102010509060703" pitchFamily="18" charset="2"/>
                </a:rPr>
                <a:t>La </a:t>
              </a:r>
              <a:r>
                <a:rPr lang="it-IT" u="sng" dirty="0" smtClean="0">
                  <a:latin typeface="Calibri" panose="020F0502020204030204" pitchFamily="34" charset="0"/>
                  <a:cs typeface="Calibri" panose="020F0502020204030204" pitchFamily="34" charset="0"/>
                  <a:sym typeface="Webdings" panose="05030102010509060703" pitchFamily="18" charset="2"/>
                </a:rPr>
                <a:t>visita </a:t>
              </a:r>
              <a:r>
                <a:rPr lang="it-IT" u="sng" dirty="0">
                  <a:latin typeface="Calibri" panose="020F0502020204030204" pitchFamily="34" charset="0"/>
                  <a:cs typeface="Calibri" panose="020F0502020204030204" pitchFamily="34" charset="0"/>
                  <a:sym typeface="Webdings" panose="05030102010509060703" pitchFamily="18" charset="2"/>
                </a:rPr>
                <a:t>può avere diverse priorità</a:t>
              </a:r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  <a:sym typeface="Webdings" panose="05030102010509060703" pitchFamily="18" charset="2"/>
                </a:rPr>
                <a:t>:</a:t>
              </a:r>
            </a:p>
          </p:txBody>
        </p:sp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6E30A28D-57B1-4651-A489-0889822EAD94}"/>
                </a:ext>
              </a:extLst>
            </p:cNvPr>
            <p:cNvSpPr txBox="1"/>
            <p:nvPr/>
          </p:nvSpPr>
          <p:spPr>
            <a:xfrm>
              <a:off x="608817" y="3570136"/>
              <a:ext cx="112293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dirty="0">
                  <a:solidFill>
                    <a:schemeClr val="accent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①</a:t>
              </a:r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</a:rPr>
                <a:t> Visita con </a:t>
              </a:r>
              <a:r>
                <a:rPr lang="it-IT" b="1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priorità D</a:t>
              </a:r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</a:rPr>
                <a:t> (30 giorni) e </a:t>
              </a:r>
              <a:r>
                <a:rPr lang="it-IT" b="1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</a:t>
              </a:r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it-IT">
                  <a:latin typeface="Calibri" panose="020F0502020204030204" pitchFamily="34" charset="0"/>
                  <a:cs typeface="Calibri" panose="020F0502020204030204" pitchFamily="34" charset="0"/>
                </a:rPr>
                <a:t>(</a:t>
              </a:r>
              <a:r>
                <a:rPr lang="it-IT" smtClean="0">
                  <a:latin typeface="Calibri" panose="020F0502020204030204" pitchFamily="34" charset="0"/>
                  <a:cs typeface="Calibri" panose="020F0502020204030204" pitchFamily="34" charset="0"/>
                </a:rPr>
                <a:t>120 </a:t>
              </a:r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</a:rPr>
                <a:t>giorni) </a:t>
              </a:r>
              <a:r>
                <a:rPr lang="it-IT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→</a:t>
              </a:r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it-IT" b="1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prenotazione CUP</a:t>
              </a:r>
            </a:p>
          </p:txBody>
        </p:sp>
      </p:grp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8B3E1FAB-0EF7-4AAB-BC68-EB380D17145B}"/>
              </a:ext>
            </a:extLst>
          </p:cNvPr>
          <p:cNvSpPr txBox="1"/>
          <p:nvPr/>
        </p:nvSpPr>
        <p:spPr>
          <a:xfrm>
            <a:off x="608817" y="4063117"/>
            <a:ext cx="93128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 Visita con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priorità B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(10 giorni) →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prenotazione direttamente al CDCD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it-IT" dirty="0" smtClean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accesso diretto, con-tatto telefonico (0541.705300) o via e-mail (cdcd.rn@auslromagna.it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)]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Il MMG può contattare telefonicamente il medico del CDCD per un confronto.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524A429F-28E2-4E5E-88FA-179FC59398CE}"/>
              </a:ext>
            </a:extLst>
          </p:cNvPr>
          <p:cNvSpPr txBox="1"/>
          <p:nvPr/>
        </p:nvSpPr>
        <p:spPr>
          <a:xfrm>
            <a:off x="942106" y="5152445"/>
            <a:ext cx="89006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Criteri per accesso prioritario </a:t>
            </a:r>
            <a:r>
              <a:rPr lang="it-IT" b="1" dirty="0">
                <a:latin typeface="Calibri" panose="020F0502020204030204" pitchFamily="34" charset="0"/>
                <a:cs typeface="Calibri" panose="020F0502020204030204" pitchFamily="34" charset="0"/>
              </a:rPr>
              <a:t>(B):</a:t>
            </a:r>
          </a:p>
          <a:p>
            <a:pPr algn="just"/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●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scompenso comportamentale nell’ambito di un deterioramento cognitivo noto;</a:t>
            </a:r>
          </a:p>
          <a:p>
            <a:pPr algn="just"/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● declino cognitivo rapidamente ingravescente con o senza sintomi comportamentali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3A285415-FA55-4A4E-AC3C-8A01CA67ABE6}"/>
              </a:ext>
            </a:extLst>
          </p:cNvPr>
          <p:cNvSpPr txBox="1"/>
          <p:nvPr/>
        </p:nvSpPr>
        <p:spPr>
          <a:xfrm>
            <a:off x="353865" y="1414436"/>
            <a:ext cx="11484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► 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4.2.1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Fase del sospetto diagnostico</a:t>
            </a:r>
          </a:p>
          <a:p>
            <a:pPr algn="just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In presenza di sospetto diagnostico per deterioramento cognitivo Il MMG invia il paziente al CDCD con 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prescrizione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SSN:</a:t>
            </a:r>
          </a:p>
        </p:txBody>
      </p:sp>
    </p:spTree>
    <p:extLst>
      <p:ext uri="{BB962C8B-B14F-4D97-AF65-F5344CB8AC3E}">
        <p14:creationId xmlns:p14="http://schemas.microsoft.com/office/powerpoint/2010/main" val="226364758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7" grpId="0"/>
      <p:bldP spid="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magine 13" descr="Immagine che contiene testo&#10;&#10;Descrizione generata automaticamente">
            <a:extLst>
              <a:ext uri="{FF2B5EF4-FFF2-40B4-BE49-F238E27FC236}">
                <a16:creationId xmlns:a16="http://schemas.microsoft.com/office/drawing/2014/main" id="{9D51A6C0-5CCA-422F-A1AC-E82A40B4B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482" y="642673"/>
            <a:ext cx="3017240" cy="677701"/>
          </a:xfrm>
          <a:prstGeom prst="rect">
            <a:avLst/>
          </a:prstGeom>
        </p:spPr>
      </p:pic>
      <p:sp>
        <p:nvSpPr>
          <p:cNvPr id="32" name="Rettangolo 31">
            <a:extLst>
              <a:ext uri="{FF2B5EF4-FFF2-40B4-BE49-F238E27FC236}">
                <a16:creationId xmlns:a16="http://schemas.microsoft.com/office/drawing/2014/main" id="{BDEEDB03-CCA9-4D2E-911B-BD523F70A6BB}"/>
              </a:ext>
            </a:extLst>
          </p:cNvPr>
          <p:cNvSpPr/>
          <p:nvPr/>
        </p:nvSpPr>
        <p:spPr>
          <a:xfrm>
            <a:off x="4241797" y="642673"/>
            <a:ext cx="7506717" cy="6777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900" dirty="0">
                <a:latin typeface="Calibri" panose="020F0502020204030204" pitchFamily="34" charset="0"/>
                <a:cs typeface="Calibri" panose="020F0502020204030204" pitchFamily="34" charset="0"/>
              </a:rPr>
              <a:t>Il Percorso Diagnostico Terapeutico Assistenziale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EAA72891-C27F-4141-9205-D972FB3787FC}"/>
              </a:ext>
            </a:extLst>
          </p:cNvPr>
          <p:cNvSpPr txBox="1"/>
          <p:nvPr/>
        </p:nvSpPr>
        <p:spPr>
          <a:xfrm>
            <a:off x="608817" y="2353755"/>
            <a:ext cx="112293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Al fine di ottimizzare l’accessibilità alla Commissione Invalidi Civili per gli utenti, sarà la stessa commissione a richiedere direttamente – se ritenuto necessario e a integrazione della documentazione presentata – la 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valutazione multidimen-sionale geriatrica d’équipe 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“semplice”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all’U.O. Geriatria (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esclusivamente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mediante posti in agende CUP con chiave ri-servata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" name="Gruppo 3">
            <a:extLst>
              <a:ext uri="{FF2B5EF4-FFF2-40B4-BE49-F238E27FC236}">
                <a16:creationId xmlns:a16="http://schemas.microsoft.com/office/drawing/2014/main" id="{07C5D223-34AD-4BAB-938C-175A78457464}"/>
              </a:ext>
            </a:extLst>
          </p:cNvPr>
          <p:cNvGrpSpPr/>
          <p:nvPr/>
        </p:nvGrpSpPr>
        <p:grpSpPr>
          <a:xfrm>
            <a:off x="608817" y="4826345"/>
            <a:ext cx="9312849" cy="737561"/>
            <a:chOff x="608817" y="4826345"/>
            <a:chExt cx="9312849" cy="737561"/>
          </a:xfrm>
        </p:grpSpPr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6E30A28D-57B1-4651-A489-0889822EAD94}"/>
                </a:ext>
              </a:extLst>
            </p:cNvPr>
            <p:cNvSpPr txBox="1"/>
            <p:nvPr/>
          </p:nvSpPr>
          <p:spPr>
            <a:xfrm>
              <a:off x="608817" y="4826345"/>
              <a:ext cx="9312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dirty="0">
                  <a:solidFill>
                    <a:schemeClr val="accent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①</a:t>
              </a:r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</a:rPr>
                <a:t> Visita con </a:t>
              </a:r>
              <a:r>
                <a:rPr lang="it-IT" b="1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priorità D</a:t>
              </a:r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</a:rPr>
                <a:t> (30 giorni) e </a:t>
              </a:r>
              <a:r>
                <a:rPr lang="it-IT" b="1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</a:t>
              </a:r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</a:rPr>
                <a:t> (</a:t>
              </a:r>
              <a:r>
                <a:rPr lang="it-IT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120 </a:t>
              </a:r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</a:rPr>
                <a:t>giorni) </a:t>
              </a:r>
              <a:r>
                <a:rPr lang="it-IT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→</a:t>
              </a:r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it-IT" b="1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prenotazione CUP</a:t>
              </a:r>
            </a:p>
          </p:txBody>
        </p:sp>
        <p:sp>
          <p:nvSpPr>
            <p:cNvPr id="37" name="CasellaDiTesto 36">
              <a:extLst>
                <a:ext uri="{FF2B5EF4-FFF2-40B4-BE49-F238E27FC236}">
                  <a16:creationId xmlns:a16="http://schemas.microsoft.com/office/drawing/2014/main" id="{8B3E1FAB-0EF7-4AAB-BC68-EB380D17145B}"/>
                </a:ext>
              </a:extLst>
            </p:cNvPr>
            <p:cNvSpPr txBox="1"/>
            <p:nvPr/>
          </p:nvSpPr>
          <p:spPr>
            <a:xfrm>
              <a:off x="608817" y="5194574"/>
              <a:ext cx="93128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it-IT" dirty="0">
                  <a:solidFill>
                    <a:schemeClr val="accent2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②</a:t>
              </a:r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</a:rPr>
                <a:t> Visita con </a:t>
              </a:r>
              <a:r>
                <a:rPr lang="it-IT" b="1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priorità B</a:t>
              </a:r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</a:rPr>
                <a:t> (10 giorni) </a:t>
              </a:r>
              <a:r>
                <a:rPr lang="it-IT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→</a:t>
              </a:r>
              <a:r>
                <a:rPr lang="it-IT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it-IT" b="1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prenotazione CUP</a:t>
              </a:r>
              <a:endParaRPr lang="it-IT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739F4697-3235-4CFD-A62F-B5263DE4B3C3}"/>
              </a:ext>
            </a:extLst>
          </p:cNvPr>
          <p:cNvSpPr txBox="1"/>
          <p:nvPr/>
        </p:nvSpPr>
        <p:spPr>
          <a:xfrm>
            <a:off x="353865" y="4181117"/>
            <a:ext cx="9567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►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 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P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azienti con età &lt; 65 anni </a:t>
            </a:r>
            <a:endParaRPr lang="it-IT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cap="all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vISITA NEUROLOGICA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DISTURBI COGNITIVI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D63F27A1-1E75-470F-B87B-EC6635AA367A}"/>
              </a:ext>
            </a:extLst>
          </p:cNvPr>
          <p:cNvSpPr txBox="1"/>
          <p:nvPr/>
        </p:nvSpPr>
        <p:spPr>
          <a:xfrm>
            <a:off x="942106" y="5562804"/>
            <a:ext cx="89795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Criterio per accesso prioritario (B):</a:t>
            </a:r>
          </a:p>
          <a:p>
            <a:pPr algn="just"/>
            <a:r>
              <a:rPr lang="it-IT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●</a:t>
            </a: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comparsa nell’arco degli ultimi 10-15 giorni di disturbi cognitivo-comportamentali di nuova insorgenza (esclusi pazienti con demenza già nota).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43F56F49-ECBE-44D1-8CB7-DECA76D5E08A}"/>
              </a:ext>
            </a:extLst>
          </p:cNvPr>
          <p:cNvSpPr txBox="1"/>
          <p:nvPr/>
        </p:nvSpPr>
        <p:spPr>
          <a:xfrm>
            <a:off x="353865" y="1414436"/>
            <a:ext cx="114842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►</a:t>
            </a:r>
            <a:r>
              <a:rPr lang="it-IT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 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P</a:t>
            </a:r>
            <a:r>
              <a:rPr lang="it-IT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azienti con età ≥ 65 anni </a:t>
            </a:r>
            <a:endParaRPr lang="it-IT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valutazione multidimensionale geriatrica d’équipe 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“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disturbi cognitivi” </a:t>
            </a:r>
            <a:r>
              <a:rPr lang="it-IT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NON va richiesta in nessun caso a esclusivi fini certificativi</a:t>
            </a:r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52071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magine 13" descr="Immagine che contiene testo&#10;&#10;Descrizione generata automaticamente">
            <a:extLst>
              <a:ext uri="{FF2B5EF4-FFF2-40B4-BE49-F238E27FC236}">
                <a16:creationId xmlns:a16="http://schemas.microsoft.com/office/drawing/2014/main" id="{9D51A6C0-5CCA-422F-A1AC-E82A40B4B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482" y="642673"/>
            <a:ext cx="3017240" cy="677701"/>
          </a:xfrm>
          <a:prstGeom prst="rect">
            <a:avLst/>
          </a:prstGeom>
        </p:spPr>
      </p:pic>
      <p:sp>
        <p:nvSpPr>
          <p:cNvPr id="32" name="Rettangolo 31">
            <a:extLst>
              <a:ext uri="{FF2B5EF4-FFF2-40B4-BE49-F238E27FC236}">
                <a16:creationId xmlns:a16="http://schemas.microsoft.com/office/drawing/2014/main" id="{BDEEDB03-CCA9-4D2E-911B-BD523F70A6BB}"/>
              </a:ext>
            </a:extLst>
          </p:cNvPr>
          <p:cNvSpPr/>
          <p:nvPr/>
        </p:nvSpPr>
        <p:spPr>
          <a:xfrm>
            <a:off x="4241797" y="642673"/>
            <a:ext cx="7506717" cy="6777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900" dirty="0" smtClean="0">
                <a:latin typeface="Calibri" panose="020F0502020204030204" pitchFamily="34" charset="0"/>
                <a:cs typeface="Calibri" panose="020F0502020204030204" pitchFamily="34" charset="0"/>
              </a:rPr>
              <a:t>Attività CDCD</a:t>
            </a:r>
            <a:endParaRPr lang="it-IT" sz="2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2" name="Gruppo 3">
            <a:extLst>
              <a:ext uri="{FF2B5EF4-FFF2-40B4-BE49-F238E27FC236}">
                <a16:creationId xmlns:a16="http://schemas.microsoft.com/office/drawing/2014/main" id="{07C5D223-34AD-4BAB-938C-175A78457464}"/>
              </a:ext>
            </a:extLst>
          </p:cNvPr>
          <p:cNvGrpSpPr/>
          <p:nvPr/>
        </p:nvGrpSpPr>
        <p:grpSpPr>
          <a:xfrm>
            <a:off x="99934" y="5327373"/>
            <a:ext cx="9312849" cy="133166"/>
            <a:chOff x="608817" y="4826345"/>
            <a:chExt cx="9312849" cy="737561"/>
          </a:xfrm>
        </p:grpSpPr>
        <p:sp>
          <p:nvSpPr>
            <p:cNvPr id="35" name="CasellaDiTesto 34">
              <a:extLst>
                <a:ext uri="{FF2B5EF4-FFF2-40B4-BE49-F238E27FC236}">
                  <a16:creationId xmlns:a16="http://schemas.microsoft.com/office/drawing/2014/main" id="{6E30A28D-57B1-4651-A489-0889822EAD94}"/>
                </a:ext>
              </a:extLst>
            </p:cNvPr>
            <p:cNvSpPr txBox="1"/>
            <p:nvPr/>
          </p:nvSpPr>
          <p:spPr>
            <a:xfrm>
              <a:off x="608817" y="4826345"/>
              <a:ext cx="9312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it-IT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" name="CasellaDiTesto 36">
              <a:extLst>
                <a:ext uri="{FF2B5EF4-FFF2-40B4-BE49-F238E27FC236}">
                  <a16:creationId xmlns:a16="http://schemas.microsoft.com/office/drawing/2014/main" id="{8B3E1FAB-0EF7-4AAB-BC68-EB380D17145B}"/>
                </a:ext>
              </a:extLst>
            </p:cNvPr>
            <p:cNvSpPr txBox="1"/>
            <p:nvPr/>
          </p:nvSpPr>
          <p:spPr>
            <a:xfrm>
              <a:off x="608817" y="5194574"/>
              <a:ext cx="93128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it-IT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739F4697-3235-4CFD-A62F-B5263DE4B3C3}"/>
              </a:ext>
            </a:extLst>
          </p:cNvPr>
          <p:cNvSpPr txBox="1"/>
          <p:nvPr/>
        </p:nvSpPr>
        <p:spPr>
          <a:xfrm>
            <a:off x="353865" y="2305877"/>
            <a:ext cx="9567799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it-IT" dirty="0" smtClean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  <a:sym typeface="Webdings" panose="05030102010509060703" pitchFamily="18" charset="2"/>
            </a:endParaRPr>
          </a:p>
          <a:p>
            <a:pPr algn="just"/>
            <a:endParaRPr lang="it-IT" dirty="0" smtClean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  <a:sym typeface="Webdings" panose="05030102010509060703" pitchFamily="18" charset="2"/>
            </a:endParaRPr>
          </a:p>
          <a:p>
            <a:pPr algn="just"/>
            <a:endParaRPr lang="it-IT" dirty="0" smtClean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  <a:sym typeface="Webdings" panose="05030102010509060703" pitchFamily="18" charset="2"/>
            </a:endParaRPr>
          </a:p>
          <a:p>
            <a:pPr algn="just"/>
            <a:r>
              <a:rPr lang="it-IT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►</a:t>
            </a:r>
            <a:r>
              <a:rPr lang="it-IT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TELEMEDICINA</a:t>
            </a:r>
            <a:r>
              <a:rPr lang="it-IT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:</a:t>
            </a:r>
            <a:r>
              <a:rPr lang="it-IT" dirty="0" smtClean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 </a:t>
            </a:r>
          </a:p>
          <a:p>
            <a:pPr algn="just"/>
            <a:endParaRPr lang="it-IT" dirty="0" smtClean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ebdings" panose="05030102010509060703" pitchFamily="18" charset="2"/>
            </a:endParaRPr>
          </a:p>
          <a:p>
            <a:pPr algn="just">
              <a:buFont typeface="Wingdings" pitchFamily="2" charset="2"/>
              <a:buChar char="Ø"/>
            </a:pPr>
            <a:r>
              <a:rPr lang="it-IT" b="1" i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TELEVISITE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: </a:t>
            </a:r>
            <a:r>
              <a:rPr lang="it-IT" b="1" dirty="0" smtClean="0"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pazienti in carico al servizio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difficilmente trasportabili ( pazienti che si trovano al domicilio/residenti in CRA). Rimodulazioni terapeutiche, rinnovi di piani terapeutici. </a:t>
            </a:r>
          </a:p>
          <a:p>
            <a:pPr algn="just">
              <a:buFont typeface="Wingdings" pitchFamily="2" charset="2"/>
              <a:buChar char="Ø"/>
            </a:pP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  <a:sym typeface="Webdings" panose="05030102010509060703" pitchFamily="18" charset="2"/>
            </a:endParaRPr>
          </a:p>
          <a:p>
            <a:pPr algn="just">
              <a:buFont typeface="Wingdings" pitchFamily="2" charset="2"/>
              <a:buChar char="Ø"/>
            </a:pPr>
            <a:r>
              <a:rPr lang="it-IT" b="1" i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TELECONSULTO</a:t>
            </a:r>
            <a:r>
              <a:rPr lang="it-IT" b="1" dirty="0" smtClean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: </a:t>
            </a:r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con MMG </a:t>
            </a:r>
          </a:p>
          <a:p>
            <a:pPr algn="just"/>
            <a:r>
              <a:rPr lang="it-IT" u="sng" dirty="0" smtClean="0"/>
              <a:t>Obiettivi</a:t>
            </a:r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Supportare il MMG nella gestione clinica dei propri pazienti affetti da deterioramento cognitivo.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Valorizzare l’attività di confronto clinico tra specialista e MMG.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Agevolare i pazienti nella gestione della propria patologia riducendo tempi e spostamenti.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Ridurre le visite specialistiche improprie.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Ridurre le liste di attesa per visite di controllo geriatriche.</a:t>
            </a:r>
          </a:p>
          <a:p>
            <a:endParaRPr lang="it-IT" dirty="0" smtClean="0"/>
          </a:p>
          <a:p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  <a:p>
            <a:pPr algn="just">
              <a:buFont typeface="Wingdings" pitchFamily="2" charset="2"/>
              <a:buChar char="Ø"/>
            </a:pPr>
            <a:endParaRPr lang="it-IT" dirty="0" smtClean="0"/>
          </a:p>
          <a:p>
            <a:pPr algn="just">
              <a:buFont typeface="Wingdings" pitchFamily="2" charset="2"/>
              <a:buChar char="Ø"/>
            </a:pPr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  <a:sym typeface="Webdings" panose="05030102010509060703" pitchFamily="18" charset="2"/>
            </a:endParaRPr>
          </a:p>
          <a:p>
            <a:pPr algn="just">
              <a:buFont typeface="Wingdings" pitchFamily="2" charset="2"/>
              <a:buChar char="Ø"/>
            </a:pPr>
            <a:endParaRPr lang="it-IT" dirty="0" smtClean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ebdings" panose="05030102010509060703" pitchFamily="18" charset="2"/>
            </a:endParaRPr>
          </a:p>
          <a:p>
            <a:pPr algn="just">
              <a:buFont typeface="Wingdings" pitchFamily="2" charset="2"/>
              <a:buChar char="Ø"/>
            </a:pPr>
            <a:endParaRPr lang="it-IT" dirty="0" smtClean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  <a:sym typeface="Webdings" panose="05030102010509060703" pitchFamily="18" charset="2"/>
            </a:endParaRPr>
          </a:p>
          <a:p>
            <a:pPr algn="just"/>
            <a:r>
              <a:rPr lang="it-IT" dirty="0" smtClean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			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43F56F49-ECBE-44D1-8CB7-DECA76D5E08A}"/>
              </a:ext>
            </a:extLst>
          </p:cNvPr>
          <p:cNvSpPr txBox="1"/>
          <p:nvPr/>
        </p:nvSpPr>
        <p:spPr>
          <a:xfrm>
            <a:off x="353865" y="1414436"/>
            <a:ext cx="1148427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►</a:t>
            </a:r>
            <a:r>
              <a:rPr lang="it-IT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VALUTAZIONI MULTIDIMENSIONALI GERIATRICHE D’</a:t>
            </a:r>
            <a:r>
              <a:rPr lang="it-IT" sz="2000" b="1" dirty="0" smtClean="0">
                <a:solidFill>
                  <a:schemeClr val="accent1"/>
                </a:solidFill>
                <a:latin typeface="Arial"/>
                <a:cs typeface="Arial"/>
                <a:sym typeface="Webdings" panose="05030102010509060703" pitchFamily="18" charset="2"/>
              </a:rPr>
              <a:t>É</a:t>
            </a:r>
            <a:r>
              <a:rPr lang="it-IT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QUIPE PER DISTURBI COGNITIVI-&gt; AMBULATORIALI</a:t>
            </a:r>
            <a:r>
              <a:rPr lang="it-IT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 </a:t>
            </a: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-&gt; PRIME VISITE</a:t>
            </a:r>
          </a:p>
          <a:p>
            <a:pPr algn="just"/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-&gt; VISITE DI CONTROLLO ( non c’è bisogno di impegnativa)</a:t>
            </a:r>
          </a:p>
          <a:p>
            <a:pPr algn="just"/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  <a:sym typeface="Webdings" panose="05030102010509060703" pitchFamily="18" charset="2"/>
            </a:endParaRPr>
          </a:p>
          <a:p>
            <a:pPr algn="just"/>
            <a:endParaRPr lang="it-IT" dirty="0" smtClean="0">
              <a:latin typeface="Calibri" panose="020F0502020204030204" pitchFamily="34" charset="0"/>
              <a:cs typeface="Calibri" panose="020F0502020204030204" pitchFamily="34" charset="0"/>
              <a:sym typeface="Webdings" panose="05030102010509060703" pitchFamily="18" charset="2"/>
            </a:endParaRPr>
          </a:p>
          <a:p>
            <a:pPr algn="just"/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2071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3069200" y="670122"/>
          <a:ext cx="5899870" cy="5907960"/>
        </p:xfrm>
        <a:graphic>
          <a:graphicData uri="http://schemas.openxmlformats.org/drawingml/2006/table">
            <a:tbl>
              <a:tblPr/>
              <a:tblGrid>
                <a:gridCol w="2949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9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2085">
                <a:tc>
                  <a:txBody>
                    <a:bodyPr/>
                    <a:lstStyle/>
                    <a:p>
                      <a:pPr algn="ctr" rtl="0"/>
                      <a:r>
                        <a:rPr lang="it-IT" sz="1050" b="1" dirty="0">
                          <a:solidFill>
                            <a:srgbClr val="000000"/>
                          </a:solidFill>
                          <a:latin typeface="Calibri"/>
                        </a:rPr>
                        <a:t>CDCD Rimini </a:t>
                      </a:r>
                      <a:endParaRPr lang="it-IT" sz="105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786" marR="40786" marT="40786" marB="40786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1050" b="1">
                          <a:solidFill>
                            <a:srgbClr val="000000"/>
                          </a:solidFill>
                          <a:latin typeface="Calibri"/>
                        </a:rPr>
                        <a:t>CDCD Novafeltria</a:t>
                      </a:r>
                      <a:endParaRPr lang="it-IT" sz="105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786" marR="40786" marT="40786" marB="40786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1946">
                <a:tc>
                  <a:txBody>
                    <a:bodyPr/>
                    <a:lstStyle/>
                    <a:p>
                      <a:pPr algn="ctr" rtl="0"/>
                      <a:r>
                        <a:rPr lang="it-IT" sz="1050" b="0" u="sng" dirty="0">
                          <a:solidFill>
                            <a:srgbClr val="000000"/>
                          </a:solidFill>
                          <a:latin typeface="Calibri"/>
                        </a:rPr>
                        <a:t>Fascia oraria riservata al teleconsulto:</a:t>
                      </a:r>
                      <a:endParaRPr lang="it-IT" sz="105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/>
                      <a:r>
                        <a:rPr lang="it-IT" sz="1050" b="0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it-IT" sz="1050" b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it-IT" sz="1050" b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/>
                      <a:r>
                        <a:rPr lang="it-IT" sz="1050" b="1" dirty="0">
                          <a:solidFill>
                            <a:srgbClr val="000000"/>
                          </a:solidFill>
                          <a:latin typeface="Calibri"/>
                        </a:rPr>
                        <a:t>Martedì </a:t>
                      </a:r>
                      <a:r>
                        <a:rPr lang="it-IT" sz="1050" b="0" dirty="0">
                          <a:solidFill>
                            <a:srgbClr val="000000"/>
                          </a:solidFill>
                          <a:latin typeface="Calibri"/>
                        </a:rPr>
                        <a:t>dalle</a:t>
                      </a:r>
                      <a:r>
                        <a:rPr lang="it-IT" sz="1050" b="1" dirty="0">
                          <a:solidFill>
                            <a:srgbClr val="000000"/>
                          </a:solidFill>
                          <a:latin typeface="Calibri"/>
                        </a:rPr>
                        <a:t> 13.30 </a:t>
                      </a:r>
                      <a:r>
                        <a:rPr lang="it-IT" sz="1050" b="0" dirty="0">
                          <a:solidFill>
                            <a:srgbClr val="000000"/>
                          </a:solidFill>
                          <a:latin typeface="Calibri"/>
                        </a:rPr>
                        <a:t>alle</a:t>
                      </a:r>
                      <a:r>
                        <a:rPr lang="it-IT" sz="1050" b="1" dirty="0">
                          <a:solidFill>
                            <a:srgbClr val="000000"/>
                          </a:solidFill>
                          <a:latin typeface="Calibri"/>
                        </a:rPr>
                        <a:t> 14.30 </a:t>
                      </a:r>
                      <a:endParaRPr lang="it-IT" sz="105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786" marR="40786" marT="40786" marB="40786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it-IT" sz="105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/>
                      <a:r>
                        <a:rPr lang="it-IT" sz="1050" u="sng" dirty="0">
                          <a:solidFill>
                            <a:srgbClr val="000000"/>
                          </a:solidFill>
                          <a:latin typeface="Calibri"/>
                        </a:rPr>
                        <a:t>Fascia oraria riservata al teleconsulto:</a:t>
                      </a:r>
                      <a:endParaRPr lang="it-IT" sz="105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/>
                      <a: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it-IT" sz="105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/>
                      <a:r>
                        <a:rPr lang="it-IT" sz="1050" b="1" dirty="0">
                          <a:solidFill>
                            <a:srgbClr val="000000"/>
                          </a:solidFill>
                          <a:latin typeface="Calibri"/>
                        </a:rPr>
                        <a:t>Giovedì </a:t>
                      </a:r>
                      <a: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  <a:t>dalle ore</a:t>
                      </a:r>
                      <a:r>
                        <a:rPr lang="it-IT" sz="1050" b="1" dirty="0">
                          <a:solidFill>
                            <a:srgbClr val="000000"/>
                          </a:solidFill>
                          <a:latin typeface="Calibri"/>
                        </a:rPr>
                        <a:t> 13.00 </a:t>
                      </a:r>
                      <a: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  <a:t>alle ore</a:t>
                      </a:r>
                      <a:r>
                        <a:rPr lang="it-IT" sz="1050" b="1" dirty="0">
                          <a:solidFill>
                            <a:srgbClr val="000000"/>
                          </a:solidFill>
                          <a:latin typeface="Calibri"/>
                        </a:rPr>
                        <a:t> 14.00</a:t>
                      </a:r>
                      <a:endParaRPr lang="it-IT" sz="105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/>
                      <a: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it-IT" sz="105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786" marR="40786" marT="40786" marB="40786" anchor="ctr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4636">
                <a:tc>
                  <a:txBody>
                    <a:bodyPr/>
                    <a:lstStyle/>
                    <a:p>
                      <a:pPr algn="ctr" rtl="0"/>
                      <a:r>
                        <a:rPr lang="it-IT" sz="1050" b="0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it-IT" sz="1050" b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it-IT" sz="1050" b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/>
                      <a:r>
                        <a:rPr lang="it-IT" sz="1050" b="0" u="sng" dirty="0" err="1">
                          <a:solidFill>
                            <a:srgbClr val="000000"/>
                          </a:solidFill>
                          <a:latin typeface="Calibri"/>
                        </a:rPr>
                        <a:t>Email</a:t>
                      </a:r>
                      <a:r>
                        <a:rPr lang="it-IT" sz="1050" b="0" u="sng" dirty="0">
                          <a:solidFill>
                            <a:srgbClr val="000000"/>
                          </a:solidFill>
                          <a:latin typeface="Calibri"/>
                        </a:rPr>
                        <a:t>:</a:t>
                      </a:r>
                      <a:endParaRPr lang="it-IT" sz="105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/>
                      <a:r>
                        <a:rPr lang="it-IT" sz="1050" b="1" u="sng" dirty="0">
                          <a:solidFill>
                            <a:srgbClr val="000000"/>
                          </a:solidFill>
                          <a:latin typeface="Calibri"/>
                        </a:rPr>
                        <a:t>cdcd.rn@auslromagna.it </a:t>
                      </a:r>
                      <a:endParaRPr lang="it-IT" sz="105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/>
                      <a:r>
                        <a:rPr lang="it-IT" sz="1050" b="0" dirty="0">
                          <a:solidFill>
                            <a:srgbClr val="000000"/>
                          </a:solidFill>
                        </a:rPr>
                        <a:t/>
                      </a:r>
                      <a:br>
                        <a:rPr lang="it-IT" sz="1050" b="0" dirty="0">
                          <a:solidFill>
                            <a:srgbClr val="000000"/>
                          </a:solidFill>
                        </a:rPr>
                      </a:br>
                      <a:endParaRPr lang="it-IT" sz="1050" b="0" dirty="0">
                        <a:solidFill>
                          <a:srgbClr val="000000"/>
                        </a:solidFill>
                      </a:endParaRPr>
                    </a:p>
                    <a:p>
                      <a:pPr algn="ctr" rtl="0"/>
                      <a:r>
                        <a:rPr lang="it-IT" sz="1050" b="0" dirty="0">
                          <a:solidFill>
                            <a:srgbClr val="000000"/>
                          </a:solidFill>
                        </a:rPr>
                        <a:t>L’infermiera del CDCD che aprirà la mail di richiesta prenoterà il teleconsulto utilizzando i posti disponibili in agenda e risponderà alla mail del MMG con appuntamento e link.</a:t>
                      </a:r>
                      <a:endParaRPr lang="it-IT" sz="1050" dirty="0">
                        <a:solidFill>
                          <a:srgbClr val="000000"/>
                        </a:solidFill>
                      </a:endParaRPr>
                    </a:p>
                    <a:p>
                      <a:pPr algn="ctr" rtl="0"/>
                      <a:r>
                        <a:rPr lang="it-IT" sz="1050" b="0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it-IT" sz="1050" b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it-IT" sz="1050" b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/>
                      <a:r>
                        <a:rPr lang="it-IT" sz="1050" b="0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it-IT" sz="1050" b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it-IT" sz="1050" b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/>
                      <a:r>
                        <a:rPr lang="it-IT" sz="1050" b="0" u="sng" dirty="0">
                          <a:solidFill>
                            <a:srgbClr val="000000"/>
                          </a:solidFill>
                          <a:latin typeface="Calibri"/>
                        </a:rPr>
                        <a:t>Telefono</a:t>
                      </a:r>
                      <a:endParaRPr lang="it-IT" sz="105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/>
                      <a:r>
                        <a:rPr lang="it-IT" sz="1050" b="1" dirty="0">
                          <a:solidFill>
                            <a:srgbClr val="000000"/>
                          </a:solidFill>
                          <a:latin typeface="Calibri"/>
                        </a:rPr>
                        <a:t>0541 70 7200</a:t>
                      </a:r>
                      <a:endParaRPr lang="it-IT" sz="105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/>
                      <a:r>
                        <a:rPr lang="it-IT" sz="1050" b="0" dirty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it-IT" sz="1050" b="0" dirty="0" err="1">
                          <a:solidFill>
                            <a:srgbClr val="000000"/>
                          </a:solidFill>
                          <a:latin typeface="Calibri"/>
                        </a:rPr>
                        <a:t>Lun-Ven</a:t>
                      </a:r>
                      <a:r>
                        <a:rPr lang="it-IT" sz="1050" b="0" dirty="0">
                          <a:solidFill>
                            <a:srgbClr val="000000"/>
                          </a:solidFill>
                          <a:latin typeface="Calibri"/>
                        </a:rPr>
                        <a:t>, 12.00-13.00)</a:t>
                      </a:r>
                      <a:endParaRPr lang="it-IT" sz="105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/>
                      <a:r>
                        <a:rPr lang="it-IT" sz="1050" b="0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it-IT" sz="1050" b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it-IT" sz="1050" b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/>
                      <a:r>
                        <a:rPr lang="it-IT" sz="1050" b="0" dirty="0">
                          <a:solidFill>
                            <a:srgbClr val="000000"/>
                          </a:solidFill>
                        </a:rPr>
                        <a:t>Al numero risponderà l’infermiera del CDCD che prenoterà il teleconsulto utilizzando i posti disponibili in agenda o metterà il MMG in collegamento con il medico del CDCD in caso di necessità.</a:t>
                      </a:r>
                      <a:endParaRPr lang="it-IT" sz="1050" dirty="0">
                        <a:solidFill>
                          <a:srgbClr val="000000"/>
                        </a:solidFill>
                      </a:endParaRPr>
                    </a:p>
                    <a:p>
                      <a:pPr algn="ctr" rtl="0"/>
                      <a:r>
                        <a:rPr lang="it-IT" sz="1050" b="0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it-IT" sz="1050" b="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it-IT" sz="1050" b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786" marR="40786" marT="40786" marB="40786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it-IT" sz="105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/>
                      <a:r>
                        <a:rPr lang="it-IT" sz="1050" u="sng" dirty="0" err="1">
                          <a:solidFill>
                            <a:srgbClr val="000000"/>
                          </a:solidFill>
                          <a:latin typeface="Calibri"/>
                        </a:rPr>
                        <a:t>Email</a:t>
                      </a:r>
                      <a:r>
                        <a:rPr lang="it-IT" sz="1050" u="sng" dirty="0">
                          <a:solidFill>
                            <a:srgbClr val="000000"/>
                          </a:solidFill>
                          <a:latin typeface="Calibri"/>
                        </a:rPr>
                        <a:t>:</a:t>
                      </a:r>
                      <a:endParaRPr lang="it-IT" sz="105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marL="0" algn="ctr" defTabSz="457200" rtl="0" eaLnBrk="1" latinLnBrk="0" hangingPunct="1"/>
                      <a:r>
                        <a:rPr lang="it-IT" sz="1050" b="1" u="sng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hlinkClick r:id="rId2"/>
                        </a:rPr>
                        <a:t>loredana.sacchetti@auslromagna.it</a:t>
                      </a:r>
                      <a:r>
                        <a:rPr lang="it-IT" sz="1050" b="1" u="sng" kern="12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 rtl="0"/>
                      <a: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it-IT" sz="105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/>
                      <a: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  <a:t>All’indirizzo risponderà direttamente la specialista geriatra del CDCD di </a:t>
                      </a:r>
                      <a:r>
                        <a:rPr lang="it-IT" sz="1050" dirty="0" err="1">
                          <a:solidFill>
                            <a:srgbClr val="000000"/>
                          </a:solidFill>
                          <a:latin typeface="Calibri"/>
                        </a:rPr>
                        <a:t>Novafeltria</a:t>
                      </a:r>
                      <a: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  <a:t> che prenoterà il teleconsulto utilizzando i posti disponibili in agenda e risponderà alla mail del MMG con appuntamento e link.</a:t>
                      </a:r>
                    </a:p>
                    <a:p>
                      <a:pPr algn="ctr" rtl="0"/>
                      <a: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it-IT" sz="105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/>
                      <a:r>
                        <a:rPr lang="it-IT" sz="1050" u="sng" dirty="0">
                          <a:solidFill>
                            <a:srgbClr val="000000"/>
                          </a:solidFill>
                          <a:latin typeface="Calibri"/>
                        </a:rPr>
                        <a:t>Telefono</a:t>
                      </a:r>
                      <a:endParaRPr lang="it-IT" sz="105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/>
                      <a:r>
                        <a:rPr lang="it-IT" sz="1050" b="1" dirty="0">
                          <a:solidFill>
                            <a:srgbClr val="000000"/>
                          </a:solidFill>
                          <a:latin typeface="Calibri"/>
                        </a:rPr>
                        <a:t>0541 919 347</a:t>
                      </a:r>
                      <a:endParaRPr lang="it-IT" sz="105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/>
                      <a: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  <a:t>(</a:t>
                      </a:r>
                      <a:r>
                        <a:rPr lang="it-IT" sz="1050" dirty="0" err="1">
                          <a:solidFill>
                            <a:srgbClr val="000000"/>
                          </a:solidFill>
                          <a:latin typeface="Calibri"/>
                        </a:rPr>
                        <a:t>Lun-Ven</a:t>
                      </a:r>
                      <a: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  <a:t>, 9.00-12.00)</a:t>
                      </a:r>
                    </a:p>
                    <a:p>
                      <a:pPr algn="ctr" rtl="0"/>
                      <a: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it-IT" sz="105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rtl="0"/>
                      <a: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  <a:t>Recapito del reparto di Lungodegenza di </a:t>
                      </a:r>
                      <a:r>
                        <a:rPr lang="it-IT" sz="1050" dirty="0" err="1">
                          <a:solidFill>
                            <a:srgbClr val="000000"/>
                          </a:solidFill>
                          <a:latin typeface="Calibri"/>
                        </a:rPr>
                        <a:t>Novafeltria</a:t>
                      </a:r>
                      <a: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  <a:t> (sede della dott.ssa Sacchetti). Qui risponderà l’infermiera Case Manager che prenderà la prenotazione o metterà il MMG in collegamento con la dottoressa stessa in caso di necessità.</a:t>
                      </a:r>
                    </a:p>
                    <a:p>
                      <a:pPr algn="ctr" rtl="0"/>
                      <a: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  <a:t/>
                      </a:r>
                      <a:br>
                        <a:rPr lang="it-IT" sz="1050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it-IT" sz="105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0786" marR="40786" marT="40786" marB="40786">
                    <a:lnL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2820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Calibri" pitchFamily="34" charset="0"/>
              </a:rPr>
            </a:br>
            <a:endParaRPr kumimoji="0" lang="it-IT" sz="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kumimoji="0" lang="it-IT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cs typeface="Calibri" pitchFamily="34" charset="0"/>
              </a:rPr>
            </a:b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302150" y="3244333"/>
            <a:ext cx="25762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 fontAlgn="base">
              <a:spcBef>
                <a:spcPct val="0"/>
              </a:spcBef>
              <a:spcAft>
                <a:spcPct val="0"/>
              </a:spcAft>
            </a:pPr>
            <a:r>
              <a:rPr lang="it-IT" i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Modalità di prenotazione del teleconsulto</a:t>
            </a:r>
            <a:endParaRPr lang="it-IT" sz="1100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13468" y="954157"/>
            <a:ext cx="11362414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►</a:t>
            </a:r>
            <a:r>
              <a:rPr lang="it-IT" dirty="0" smtClean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 </a:t>
            </a:r>
            <a:r>
              <a:rPr lang="it-IT" sz="24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VALUTAZIONI DOMICILIARI</a:t>
            </a:r>
            <a:r>
              <a:rPr lang="it-IT" sz="2400" b="1" dirty="0" smtClean="0"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 </a:t>
            </a:r>
            <a:r>
              <a:rPr lang="it-IT" sz="24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RIVOLTO </a:t>
            </a:r>
            <a:r>
              <a:rPr lang="it-IT" sz="28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A </a:t>
            </a:r>
            <a:r>
              <a:rPr lang="it-IT" sz="2800" b="1" u="sng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PAZIENTI IN CARICO </a:t>
            </a:r>
          </a:p>
          <a:p>
            <a:pPr algn="just"/>
            <a:endParaRPr lang="it-IT" sz="2800" b="1" u="sng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  <a:sym typeface="Webdings" panose="05030102010509060703" pitchFamily="18" charset="2"/>
            </a:endParaRPr>
          </a:p>
          <a:p>
            <a:pPr algn="just"/>
            <a:r>
              <a:rPr lang="it-IT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– </a:t>
            </a:r>
            <a:r>
              <a:rPr lang="it-IT" i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  <a:sym typeface="Webdings" panose="05030102010509060703" pitchFamily="18" charset="2"/>
              </a:rPr>
              <a:t>progetto sperimentale </a:t>
            </a:r>
            <a:r>
              <a:rPr lang="it-IT" dirty="0" smtClean="0"/>
              <a:t>rivolto a </a:t>
            </a:r>
            <a:r>
              <a:rPr lang="it-IT" b="1" dirty="0" smtClean="0"/>
              <a:t>pazienti in carico </a:t>
            </a:r>
            <a:r>
              <a:rPr lang="it-IT" dirty="0" smtClean="0"/>
              <a:t>che presentino almeno uno dei seguenti criteri:</a:t>
            </a:r>
          </a:p>
          <a:p>
            <a:pPr algn="just"/>
            <a:endParaRPr lang="it-IT" dirty="0" smtClean="0"/>
          </a:p>
          <a:p>
            <a:r>
              <a:rPr lang="it-IT" i="1" dirty="0" smtClean="0"/>
              <a:t> - </a:t>
            </a:r>
            <a:r>
              <a:rPr lang="it-IT" i="1" dirty="0" smtClean="0">
                <a:solidFill>
                  <a:srgbClr val="FF0000"/>
                </a:solidFill>
              </a:rPr>
              <a:t>Paziente non facilmente trasportabile con scompenso </a:t>
            </a:r>
            <a:r>
              <a:rPr lang="it-IT" i="1" dirty="0" err="1" smtClean="0">
                <a:solidFill>
                  <a:srgbClr val="FF0000"/>
                </a:solidFill>
              </a:rPr>
              <a:t>psico-comportamentale</a:t>
            </a:r>
            <a:r>
              <a:rPr lang="it-IT" i="1" dirty="0" smtClean="0">
                <a:solidFill>
                  <a:srgbClr val="FF0000"/>
                </a:solidFill>
              </a:rPr>
              <a:t> (BPSD) non controllato dalla terapia in atto </a:t>
            </a:r>
          </a:p>
          <a:p>
            <a:endParaRPr lang="it-IT" i="1" dirty="0" smtClean="0">
              <a:solidFill>
                <a:srgbClr val="FF0000"/>
              </a:solidFill>
            </a:endParaRPr>
          </a:p>
          <a:p>
            <a:r>
              <a:rPr lang="it-IT" i="1" dirty="0" smtClean="0">
                <a:solidFill>
                  <a:srgbClr val="FF0000"/>
                </a:solidFill>
              </a:rPr>
              <a:t>- Pazienti con necessità di rivalutazione ma oppositivi alla visita di controllo ambulatoriale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endParaRPr lang="it-IT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magine 13" descr="Immagine che contiene testo&#10;&#10;Descrizione generata automaticamente">
            <a:extLst>
              <a:ext uri="{FF2B5EF4-FFF2-40B4-BE49-F238E27FC236}">
                <a16:creationId xmlns:a16="http://schemas.microsoft.com/office/drawing/2014/main" id="{9D51A6C0-5CCA-422F-A1AC-E82A40B4B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482" y="642673"/>
            <a:ext cx="3017240" cy="677701"/>
          </a:xfrm>
          <a:prstGeom prst="rect">
            <a:avLst/>
          </a:prstGeom>
        </p:spPr>
      </p:pic>
      <p:sp>
        <p:nvSpPr>
          <p:cNvPr id="32" name="Rettangolo 31">
            <a:extLst>
              <a:ext uri="{FF2B5EF4-FFF2-40B4-BE49-F238E27FC236}">
                <a16:creationId xmlns:a16="http://schemas.microsoft.com/office/drawing/2014/main" id="{BDEEDB03-CCA9-4D2E-911B-BD523F70A6BB}"/>
              </a:ext>
            </a:extLst>
          </p:cNvPr>
          <p:cNvSpPr/>
          <p:nvPr/>
        </p:nvSpPr>
        <p:spPr>
          <a:xfrm>
            <a:off x="4241797" y="642673"/>
            <a:ext cx="7506717" cy="6777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900">
                <a:latin typeface="Calibri" panose="020F0502020204030204" pitchFamily="34" charset="0"/>
                <a:cs typeface="Calibri" panose="020F0502020204030204" pitchFamily="34" charset="0"/>
              </a:rPr>
              <a:t>CDCD dell’Ambito </a:t>
            </a:r>
            <a:r>
              <a:rPr lang="it-IT" sz="29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it-IT" sz="2900">
                <a:latin typeface="Calibri" panose="020F0502020204030204" pitchFamily="34" charset="0"/>
                <a:cs typeface="Calibri" panose="020F0502020204030204" pitchFamily="34" charset="0"/>
              </a:rPr>
              <a:t>erritoriale </a:t>
            </a:r>
            <a:r>
              <a:rPr lang="it-IT" sz="2900" dirty="0">
                <a:latin typeface="Calibri" panose="020F0502020204030204" pitchFamily="34" charset="0"/>
                <a:cs typeface="Calibri" panose="020F0502020204030204" pitchFamily="34" charset="0"/>
              </a:rPr>
              <a:t>Rimini-Riccione</a:t>
            </a:r>
          </a:p>
        </p:txBody>
      </p:sp>
      <p:graphicFrame>
        <p:nvGraphicFramePr>
          <p:cNvPr id="2" name="Tabella 2">
            <a:extLst>
              <a:ext uri="{FF2B5EF4-FFF2-40B4-BE49-F238E27FC236}">
                <a16:creationId xmlns:a16="http://schemas.microsoft.com/office/drawing/2014/main" id="{EDF9E840-DF0A-4553-87BF-673508AD1F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202909"/>
              </p:ext>
            </p:extLst>
          </p:nvPr>
        </p:nvGraphicFramePr>
        <p:xfrm>
          <a:off x="1562087" y="1705050"/>
          <a:ext cx="9301784" cy="48736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650892">
                  <a:extLst>
                    <a:ext uri="{9D8B030D-6E8A-4147-A177-3AD203B41FA5}">
                      <a16:colId xmlns:a16="http://schemas.microsoft.com/office/drawing/2014/main" val="2960646500"/>
                    </a:ext>
                  </a:extLst>
                </a:gridCol>
                <a:gridCol w="4650892">
                  <a:extLst>
                    <a:ext uri="{9D8B030D-6E8A-4147-A177-3AD203B41FA5}">
                      <a16:colId xmlns:a16="http://schemas.microsoft.com/office/drawing/2014/main" val="2412600005"/>
                    </a:ext>
                  </a:extLst>
                </a:gridCol>
              </a:tblGrid>
              <a:tr h="484555">
                <a:tc gridSpan="2">
                  <a:txBody>
                    <a:bodyPr/>
                    <a:lstStyle/>
                    <a:p>
                      <a:pPr algn="ctr"/>
                      <a:r>
                        <a:rPr lang="it-IT" sz="180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AMBITO TERRITORIALE </a:t>
                      </a:r>
                      <a:r>
                        <a:rPr lang="it-IT" sz="1800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RIMINI-RICCIONE - Referente servizio Dott.ssa Virginia </a:t>
                      </a:r>
                      <a:r>
                        <a:rPr lang="it-IT" sz="1800" dirty="0" err="1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Petrella</a:t>
                      </a:r>
                      <a:endParaRPr lang="it-IT" sz="1800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it-IT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643995"/>
                  </a:ext>
                </a:extLst>
              </a:tr>
              <a:tr h="755148"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RIMINI</a:t>
                      </a:r>
                    </a:p>
                    <a:p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Centro per i Disturbi Cognitivi e Demenze (CDCD)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/>
                        <a:buChar char="*"/>
                      </a:pPr>
                      <a:r>
                        <a:rPr lang="it-IT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Ospedale </a:t>
                      </a:r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Infermi </a:t>
                      </a:r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  <a:sym typeface="Webdings" panose="05030102010509060703" pitchFamily="18" charset="2"/>
                        </a:rPr>
                        <a:t>–</a:t>
                      </a:r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Padiglione Ovidio </a:t>
                      </a:r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  <a:sym typeface="Webdings" panose="05030102010509060703" pitchFamily="18" charset="2"/>
                        </a:rPr>
                        <a:t>–</a:t>
                      </a:r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Via Ovidio, 13 </a:t>
                      </a:r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  <a:sym typeface="Webdings" panose="05030102010509060703" pitchFamily="18" charset="2"/>
                        </a:rPr>
                        <a:t>– 47923 </a:t>
                      </a:r>
                      <a:r>
                        <a:rPr lang="it-IT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  <a:sym typeface="Webdings" panose="05030102010509060703" pitchFamily="18" charset="2"/>
                        </a:rPr>
                        <a:t>Rimini</a:t>
                      </a:r>
                    </a:p>
                    <a:p>
                      <a:r>
                        <a:rPr lang="it-IT" sz="18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 e </a:t>
                      </a:r>
                      <a:r>
                        <a:rPr lang="it-IT" sz="18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 2" panose="05020102010507070707" pitchFamily="18" charset="2"/>
                        </a:rPr>
                        <a:t> </a:t>
                      </a:r>
                      <a:r>
                        <a:rPr lang="it-IT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0541.705300</a:t>
                      </a:r>
                    </a:p>
                    <a:p>
                      <a:r>
                        <a:rPr lang="it-IT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(da lunedì a venerdì, ore 9-12)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 </a:t>
                      </a:r>
                      <a:r>
                        <a:rPr lang="it-IT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cdcd.rn@auslromagna.it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1783006"/>
                  </a:ext>
                </a:extLst>
              </a:tr>
              <a:tr h="755148">
                <a:tc>
                  <a:txBody>
                    <a:bodyPr/>
                    <a:lstStyle/>
                    <a:p>
                      <a:r>
                        <a:rPr lang="it-IT" sz="1800" b="1" dirty="0" smtClean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NOVAFELTRIA</a:t>
                      </a:r>
                      <a:endParaRPr lang="it-IT" sz="1800" b="1" dirty="0">
                        <a:solidFill>
                          <a:schemeClr val="accent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Centro per i Disturbi Cognitivi e Demenze (CDCD)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/>
                        <a:buChar char="*"/>
                      </a:pPr>
                      <a:r>
                        <a:rPr lang="it-IT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Ospedale Sacra </a:t>
                      </a:r>
                      <a:r>
                        <a:rPr lang="it-IT" sz="18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Famiglia</a:t>
                      </a:r>
                      <a:r>
                        <a:rPr lang="it-IT" sz="18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  <a:sym typeface="Webdings" panose="05030102010509060703" pitchFamily="18" charset="2"/>
                        </a:rPr>
                        <a:t>–</a:t>
                      </a:r>
                      <a:r>
                        <a:rPr lang="it-IT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Via </a:t>
                      </a:r>
                      <a:r>
                        <a:rPr lang="it-IT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XXIV, 174 </a:t>
                      </a:r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  <a:sym typeface="Webdings" panose="05030102010509060703" pitchFamily="18" charset="2"/>
                        </a:rPr>
                        <a:t>– </a:t>
                      </a:r>
                      <a:r>
                        <a:rPr lang="it-IT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  <a:sym typeface="Webdings" panose="05030102010509060703" pitchFamily="18" charset="2"/>
                        </a:rPr>
                        <a:t>47863 </a:t>
                      </a:r>
                      <a:r>
                        <a:rPr lang="it-IT" sz="18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  <a:sym typeface="Webdings" panose="05030102010509060703" pitchFamily="18" charset="2"/>
                        </a:rPr>
                        <a:t>Novafeltria</a:t>
                      </a:r>
                      <a:endParaRPr lang="it-IT" sz="1800" dirty="0" smtClean="0">
                        <a:latin typeface="Calibri" panose="020F0502020204030204" pitchFamily="34" charset="0"/>
                        <a:cs typeface="Calibri" panose="020F0502020204030204" pitchFamily="34" charset="0"/>
                        <a:sym typeface="Webdings" panose="05030102010509060703" pitchFamily="18" charset="2"/>
                      </a:endParaRPr>
                    </a:p>
                    <a:p>
                      <a:r>
                        <a:rPr lang="it-IT" sz="18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 e </a:t>
                      </a:r>
                      <a:r>
                        <a:rPr lang="it-IT" sz="18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 2" panose="05020102010507070707" pitchFamily="18" charset="2"/>
                        </a:rPr>
                        <a:t> </a:t>
                      </a:r>
                      <a:r>
                        <a:rPr lang="it-IT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0541.705300</a:t>
                      </a:r>
                    </a:p>
                    <a:p>
                      <a:r>
                        <a:rPr lang="it-IT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(da lunedì a venerdì, ore 9-12)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 </a:t>
                      </a:r>
                      <a:r>
                        <a:rPr lang="it-IT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cdcd.rn@auslromagna.it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7658">
                <a:tc>
                  <a:txBody>
                    <a:bodyPr/>
                    <a:lstStyle/>
                    <a:p>
                      <a:r>
                        <a:rPr lang="it-IT" sz="1800" b="1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RICCIONE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Centro per i Disturbi Cognitivi e Demenze (CDCD)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Wingdings"/>
                        <a:buChar char="*"/>
                      </a:pPr>
                      <a:r>
                        <a:rPr lang="it-IT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Ospedale </a:t>
                      </a:r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Ceccarini </a:t>
                      </a:r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  <a:sym typeface="Webdings" panose="05030102010509060703" pitchFamily="18" charset="2"/>
                        </a:rPr>
                        <a:t>–</a:t>
                      </a:r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Viale Frosinone, 7 (Piano terra, Ambulatorio n. 9) </a:t>
                      </a:r>
                      <a:r>
                        <a:rPr lang="it-IT" sz="1800" dirty="0">
                          <a:latin typeface="Calibri" panose="020F0502020204030204" pitchFamily="34" charset="0"/>
                          <a:cs typeface="Calibri" panose="020F0502020204030204" pitchFamily="34" charset="0"/>
                          <a:sym typeface="Webdings" panose="05030102010509060703" pitchFamily="18" charset="2"/>
                        </a:rPr>
                        <a:t>– 47838 </a:t>
                      </a:r>
                      <a:r>
                        <a:rPr lang="it-IT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  <a:sym typeface="Webdings" panose="05030102010509060703" pitchFamily="18" charset="2"/>
                        </a:rPr>
                        <a:t>Riccione</a:t>
                      </a:r>
                    </a:p>
                    <a:p>
                      <a:r>
                        <a:rPr lang="it-IT" sz="18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 e </a:t>
                      </a:r>
                      <a:r>
                        <a:rPr lang="it-IT" sz="18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 2" panose="05020102010507070707" pitchFamily="18" charset="2"/>
                        </a:rPr>
                        <a:t> </a:t>
                      </a:r>
                      <a:r>
                        <a:rPr lang="it-IT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0541.705300</a:t>
                      </a:r>
                    </a:p>
                    <a:p>
                      <a:r>
                        <a:rPr lang="it-IT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(da lunedì a venerdì, ore 9-12)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 </a:t>
                      </a:r>
                      <a:r>
                        <a:rPr lang="it-IT" sz="1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cdcd.rn@auslromagna.it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7023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i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Dividendi</Template>
  <TotalTime>1747</TotalTime>
  <Words>998</Words>
  <Application>Microsoft Office PowerPoint</Application>
  <PresentationFormat>Widescreen</PresentationFormat>
  <Paragraphs>137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Gill Sans MT</vt:lpstr>
      <vt:lpstr>Webdings</vt:lpstr>
      <vt:lpstr>Wingdings</vt:lpstr>
      <vt:lpstr>Wingdings 2</vt:lpstr>
      <vt:lpstr>Dividendi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De Carolis</dc:creator>
  <cp:lastModifiedBy>msi-r</cp:lastModifiedBy>
  <cp:revision>197</cp:revision>
  <dcterms:created xsi:type="dcterms:W3CDTF">2021-07-10T15:08:31Z</dcterms:created>
  <dcterms:modified xsi:type="dcterms:W3CDTF">2025-04-11T19:49:10Z</dcterms:modified>
</cp:coreProperties>
</file>