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71" r:id="rId9"/>
    <p:sldId id="263" r:id="rId10"/>
    <p:sldId id="265" r:id="rId11"/>
    <p:sldId id="264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" initials="w" lastIdx="1" clrIdx="0">
    <p:extLst>
      <p:ext uri="{19B8F6BF-5375-455C-9EA6-DF929625EA0E}">
        <p15:presenceInfo xmlns:p15="http://schemas.microsoft.com/office/powerpoint/2012/main" userId="w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7304" autoAdjust="0"/>
  </p:normalViewPr>
  <p:slideViewPr>
    <p:cSldViewPr snapToGrid="0">
      <p:cViewPr varScale="1">
        <p:scale>
          <a:sx n="67" d="100"/>
          <a:sy n="67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05T11:17:47.74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3A7B-6ABE-4421-A4A2-05CCFD8C03FA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A5A4F-B16E-4B96-9539-093FDCF47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12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</a:t>
            </a:r>
            <a:r>
              <a:rPr lang="it-IT" baseline="0" dirty="0"/>
              <a:t> FANGO E’ UNA MELMA IPERTERMALIZZATA DERIVANTE  DALL’INTIMA COMMISTIONE DI UNA COMPONENTE SOLIDA IL PIU’ DELLE VOLTE ARGILLOSA E DI UNA COMPONENTE LIQUIDA ( ACQUA TERMALE ) ED UTIZZATO IN TERAPIA SOTTOFORMA DI IMPACCO </a:t>
            </a:r>
          </a:p>
          <a:p>
            <a:r>
              <a:rPr lang="it-IT" baseline="0" dirty="0"/>
              <a:t>LA COMPONENTE SOLIDA COMPRENDE GENERALMENTE UNA PARTE INORGANICA, COSTITUITA  DA ARGILLA E UNA  PARTE ORGANICA COSTITUITA DA  BATTERRI ,ALGHE , PROTOZOI LA COMPONENTE LIQUIDA  COMPRENDE LE ACQUE MINERALI CON ILORO MINERALIZZATORI SECONDO LA QUALITA’ DELLE ACQUE  SI POSSONO DISTINGUERE  FANGHI SULFUREI, SALSOBROMOIODICI,ARSENICALI FERRUGINOSI I FANGHI DI RICCIONE SONO SULFUREI SALSO BROMOIODICI  L ACQUA DI RICCIONE E’  SULFUREA-SALSO-BROMO-IODICAIODICA-MAGNESIACA QUELLA DI RAFFAELLO (GALLO DI PETRIANO) E’ SOLFUREA,SOLFATA CALCICA,MAGNESIACA,BICARBONATA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ADSORBIMENTO : FENOMENO IN VIRTU’ DEL QUALE LA SUPERFICIE DI UNA SOSTANZA SOLIDA DETTA ADSORBENTE FISSA MOLECOLE  PROVENIENTI DA UNA FASE GASSOZA O LIQUIDA CON CUI E’ A CONTATTO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composizione argillosa dei fanghi di Riccione proviene dalla cava </a:t>
            </a:r>
            <a:r>
              <a:rPr lang="it-IT" dirty="0" err="1"/>
              <a:t>Tausano</a:t>
            </a:r>
            <a:r>
              <a:rPr lang="it-IT" dirty="0"/>
              <a:t> comune di San Leo, in quanto fornisce un argilla </a:t>
            </a:r>
            <a:r>
              <a:rPr lang="it-IT" dirty="0" err="1"/>
              <a:t>paleomarina</a:t>
            </a:r>
            <a:r>
              <a:rPr lang="it-IT" dirty="0"/>
              <a:t> una d</a:t>
            </a:r>
          </a:p>
          <a:p>
            <a:r>
              <a:rPr lang="it-IT" dirty="0"/>
              <a:t>nelle migliori argille in natura contenenti elementi di tipo minerali miscelati in modo ottimale (caolinite, </a:t>
            </a:r>
            <a:r>
              <a:rPr lang="it-IT" dirty="0" err="1"/>
              <a:t>illite</a:t>
            </a:r>
            <a:r>
              <a:rPr lang="it-IT" dirty="0"/>
              <a:t> ecc)</a:t>
            </a:r>
          </a:p>
          <a:p>
            <a:r>
              <a:rPr lang="it-IT" dirty="0"/>
              <a:t>L assorbimento percutaneo del gas idrogeno</a:t>
            </a:r>
            <a:r>
              <a:rPr lang="it-IT" baseline="0" dirty="0"/>
              <a:t> solforato avviene attraverso  la cute e precisamente più da parte delle ghiandole sebacee che delle sudoripare (Gualtierotti)</a:t>
            </a:r>
          </a:p>
          <a:p>
            <a:r>
              <a:rPr lang="it-IT" baseline="0" dirty="0"/>
              <a:t>I SOLFURI  CONTENUTI NEL FANGO – ACIDITA’ CUTE- LIBERAZIONE DI H2S-CAPTATI – DAI MUCOPOLISACCARIDI SOLFORATI- METABOLISMO  ACIDO CONDROITINSOLFORICO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9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STANDARIZZAZIONE  E’ LA RIDUZIONE A UN UNICO MODELLO</a:t>
            </a:r>
          </a:p>
          <a:p>
            <a:r>
              <a:rPr lang="it-IT" dirty="0"/>
              <a:t>BIOMETRICA  TECNICA  CHE USA  IN MODO AFFIDABILE CARATTERISTICHE PER DISTINGUERE UNA PERSONA DA UN ALTRA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LIPOTIMIA SEMPLICE (SVENIMENTO) la pressione arteriosa sia sistolica che diastolica  tende ad abbassarsi. All’ azione vasodilatatrice del calore consegue aumento del volume e pulsatilità dei vasi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acque di Petriano sono </a:t>
            </a:r>
            <a:r>
              <a:rPr lang="it-IT" dirty="0" err="1"/>
              <a:t>sufuree</a:t>
            </a:r>
            <a:r>
              <a:rPr lang="it-IT" dirty="0"/>
              <a:t> solfate calciche </a:t>
            </a:r>
            <a:r>
              <a:rPr lang="it-IT" dirty="0" err="1"/>
              <a:t>magniasiche</a:t>
            </a:r>
            <a:r>
              <a:rPr lang="it-IT" dirty="0"/>
              <a:t> </a:t>
            </a:r>
            <a:r>
              <a:rPr lang="it-IT" dirty="0" err="1"/>
              <a:t>bicarbonate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4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CLASSIFICAZIONE DEI PIU’ DIFFUSI </a:t>
            </a:r>
            <a:r>
              <a:rPr lang="it-IT" baseline="0" dirty="0"/>
              <a:t> E USATI</a:t>
            </a:r>
            <a:r>
              <a:rPr lang="it-IT" dirty="0"/>
              <a:t> :</a:t>
            </a:r>
          </a:p>
          <a:p>
            <a:r>
              <a:rPr lang="it-IT" dirty="0"/>
              <a:t>VULCANICI : VULCANO  STROMBOLI SICILIA ISCHIA CAMPANIA</a:t>
            </a:r>
          </a:p>
          <a:p>
            <a:r>
              <a:rPr lang="it-IT" dirty="0"/>
              <a:t>SORGIVI : RIOLO TERME,ACQUI TERME</a:t>
            </a:r>
          </a:p>
          <a:p>
            <a:r>
              <a:rPr lang="it-IT" dirty="0"/>
              <a:t>SALSE: NIRANO (MO)</a:t>
            </a:r>
          </a:p>
          <a:p>
            <a:r>
              <a:rPr lang="it-IT" dirty="0"/>
              <a:t>LIMI : LIMON  TERME </a:t>
            </a:r>
            <a:r>
              <a:rPr lang="it-IT" dirty="0" err="1"/>
              <a:t>DI</a:t>
            </a:r>
            <a:r>
              <a:rPr lang="it-IT" dirty="0"/>
              <a:t> CERVIA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5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MATURAZIONE DEL FANGO AVVIENE NELLA FANGAIA DOVE LE VARIE  COMPONENTI  STARANNO A CONTATTO PER LUNGO TEMPO</a:t>
            </a:r>
            <a:r>
              <a:rPr lang="it-IT" baseline="0" dirty="0"/>
              <a:t> CIRCA SETTE MESI UN ANNO IN VASCHE VIENE RIMESCOLATO ,PERIODICAMENTE. IN QUESTO PROCESSO DI IMPREGNAZIONE  DI ARGILLA  E ACQUA MINERALE SI FORMANO COMPLESSI  TRANS MINERALIZZATI DI ALGHE  E MICRORGANISMI I MINERALI ASSORBITI SARANNO  FERRO ,MAGNESIO,IODIO ZOLFO CON IL PERIODICO RIMESCOLAMENTO LE MICRO ALGHE   ED I BATTERI RESTITUISCONO ALL ‘  IMPASTO GLI ELEMENTI CHE AVEVAO ASSORBITO INSIEME ALLE LORO SPOGLIE, COSI FACENDO IL FANGO SI ARRICHISCE DI SOSTANZE ORGANICHE. IL PRODOTTO ULTIMO AVRA’ CARATTERISTICHE FINALI UTILI DAL PUNTO </a:t>
            </a:r>
            <a:r>
              <a:rPr lang="it-IT" baseline="0" dirty="0" err="1"/>
              <a:t>DI</a:t>
            </a:r>
            <a:r>
              <a:rPr lang="it-IT" baseline="0" dirty="0"/>
              <a:t> VISTA MEDICO  DIVERSE DA ARGILLA E ACQUA MINERALE </a:t>
            </a:r>
            <a:r>
              <a:rPr lang="it-IT" baseline="0" dirty="0" err="1"/>
              <a:t>DI</a:t>
            </a:r>
            <a:r>
              <a:rPr lang="it-IT" baseline="0" dirty="0"/>
              <a:t> PARTENZA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Capacità </a:t>
            </a:r>
            <a:r>
              <a:rPr lang="it-IT" sz="1600" baseline="0" dirty="0"/>
              <a:t> di ritenere calore </a:t>
            </a:r>
            <a:r>
              <a:rPr lang="it-IT" baseline="0" dirty="0"/>
              <a:t>: </a:t>
            </a:r>
          </a:p>
          <a:p>
            <a:r>
              <a:rPr lang="it-IT" baseline="0" dirty="0"/>
              <a:t>essa è legata  alla natura del fango e alla quantità di acqua contenuta, CAPACITA’ </a:t>
            </a:r>
            <a:r>
              <a:rPr lang="it-IT" baseline="0" dirty="0" err="1"/>
              <a:t>DI</a:t>
            </a:r>
            <a:r>
              <a:rPr lang="it-IT" baseline="0" dirty="0"/>
              <a:t> ASSORBIMENTO. Per esempio mentre non è possibile  immergere il nostro corpo  in un bagno di acqua a 42 -49 gradi  senza una molesta sensazione di bruciore è possibile  fare delle applicazioni  fango terapiche anche estese  ben sopportate  a 47 49 gradi </a:t>
            </a:r>
            <a:r>
              <a:rPr lang="it-IT" baseline="0" dirty="0" err="1"/>
              <a:t>c°</a:t>
            </a:r>
            <a:r>
              <a:rPr lang="it-IT" baseline="0" dirty="0"/>
              <a:t>. Considerando due </a:t>
            </a:r>
            <a:r>
              <a:rPr lang="it-IT" baseline="0" dirty="0" err="1"/>
              <a:t>peloidi</a:t>
            </a:r>
            <a:r>
              <a:rPr lang="it-IT" baseline="0" dirty="0"/>
              <a:t>  aventi la stessa temperatura  ma di diversa temperatura d’ acqua, il </a:t>
            </a:r>
            <a:r>
              <a:rPr lang="it-IT" baseline="0" dirty="0" err="1"/>
              <a:t>peloide</a:t>
            </a:r>
            <a:r>
              <a:rPr lang="it-IT" baseline="0" dirty="0"/>
              <a:t> più liquido  della norma  oltre a diventare per la sua fluidità più di difficile applicazione provoca al </a:t>
            </a:r>
            <a:r>
              <a:rPr lang="it-IT" baseline="0" dirty="0" err="1"/>
              <a:t>pz</a:t>
            </a:r>
            <a:r>
              <a:rPr lang="it-IT" baseline="0" dirty="0"/>
              <a:t>  una molesta sensazione di bruciore viceversa il </a:t>
            </a:r>
            <a:r>
              <a:rPr lang="it-IT" baseline="0" dirty="0" err="1"/>
              <a:t>peloide</a:t>
            </a:r>
            <a:r>
              <a:rPr lang="it-IT" baseline="0" dirty="0"/>
              <a:t> più solido darà una sensazione  sgradevole di freddo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FANGO PARZIALE SOLO SULLE PRICIPALI</a:t>
            </a:r>
            <a:r>
              <a:rPr lang="it-IT" baseline="0" dirty="0"/>
              <a:t> </a:t>
            </a:r>
            <a:r>
              <a:rPr lang="it-IT" dirty="0"/>
              <a:t> ARTICOLAZIONI ARTROSICHE PRESCRITTE</a:t>
            </a:r>
            <a:r>
              <a:rPr lang="it-IT" baseline="0" dirty="0"/>
              <a:t> DAL MEDICO SPESSORE CIRCA DAI 3 ai 5 cm poi si  accendono le lampade  all’ infrarosso  per ridurre la dispersione di calore poi doccia di acqua termale e un bagno in vasca., si conclude con la reazione periodo durante il quale il pz viene fatto riposare in posizione semi seduta avvolto da una coperta calda.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44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 typeface="+mj-lt"/>
              <a:buAutoNum type="arabicPeriod"/>
            </a:pPr>
            <a:r>
              <a:rPr lang="it-IT" sz="1600" dirty="0"/>
              <a:t>Plasticità</a:t>
            </a:r>
            <a:r>
              <a:rPr lang="it-IT" dirty="0"/>
              <a:t>:</a:t>
            </a:r>
          </a:p>
          <a:p>
            <a:r>
              <a:rPr lang="it-IT" dirty="0"/>
              <a:t> è data dalla proprietà </a:t>
            </a:r>
            <a:r>
              <a:rPr lang="it-IT" u="sng" dirty="0"/>
              <a:t>di mantenere le qualità</a:t>
            </a:r>
            <a:r>
              <a:rPr lang="it-IT" dirty="0"/>
              <a:t> di una pasta  pur contenendo elevate quantità d’ acqua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algn="ctr"/>
            <a:r>
              <a:rPr lang="it-IT" dirty="0"/>
              <a:t>2.  </a:t>
            </a:r>
            <a:r>
              <a:rPr lang="it-IT" sz="1600" dirty="0"/>
              <a:t>Capacità di trattenere calore:</a:t>
            </a:r>
          </a:p>
          <a:p>
            <a:r>
              <a:rPr lang="it-IT" dirty="0"/>
              <a:t> è legata alla </a:t>
            </a:r>
            <a:r>
              <a:rPr lang="it-IT" u="sng" dirty="0"/>
              <a:t>natura </a:t>
            </a:r>
            <a:r>
              <a:rPr lang="it-IT" dirty="0"/>
              <a:t>del fango e alla </a:t>
            </a:r>
            <a:r>
              <a:rPr lang="it-IT" u="sng" dirty="0"/>
              <a:t>quantità di acqua contenuta </a:t>
            </a:r>
          </a:p>
          <a:p>
            <a:r>
              <a:rPr lang="it-IT" dirty="0"/>
              <a:t>E.S. pur non essendo possibile fare un bagno a 42° senza che il corpo senta troppo calore è possibile applicare il fango alla stessa temperatura senza causare ustioni gravi</a:t>
            </a:r>
          </a:p>
          <a:p>
            <a:endParaRPr lang="it-IT" dirty="0"/>
          </a:p>
          <a:p>
            <a:pPr marL="342900" indent="-342900" algn="ctr">
              <a:buAutoNum type="arabicPeriod" startAt="3"/>
            </a:pPr>
            <a:r>
              <a:rPr lang="it-IT" sz="1600" dirty="0"/>
              <a:t>Potere di assorbimento</a:t>
            </a:r>
            <a:r>
              <a:rPr lang="it-IT" dirty="0"/>
              <a:t>:</a:t>
            </a:r>
          </a:p>
          <a:p>
            <a:r>
              <a:rPr lang="it-IT" u="sng" dirty="0"/>
              <a:t>È data dalla capacità di assorbimento dell’ acqua da parte del peloide </a:t>
            </a:r>
            <a:r>
              <a:rPr lang="it-IT" dirty="0"/>
              <a:t>proporzionata alla quantità di sostanza organiche idrofile, a sua volta dipende anche dai granuli di argilla e il loro potere di scambio ionico tra fase solida e liquida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63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AZIONE   EMODINAMICA : IL Calore</a:t>
            </a:r>
            <a:r>
              <a:rPr lang="it-IT" baseline="0" dirty="0"/>
              <a:t> induce un aumento dell’ irrorazione sanguigna e della diaforesi con allontanamento  di cataboliti  e sostanze algogene e flogogene e favorendo l apporto di sostanze nutritive </a:t>
            </a:r>
            <a:r>
              <a:rPr lang="it-IT" baseline="0" dirty="0" err="1"/>
              <a:t>condroprotettive</a:t>
            </a:r>
            <a:endParaRPr lang="it-IT" baseline="0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AZIONE ANTINFIAMMATORIA</a:t>
            </a:r>
            <a:r>
              <a:rPr lang="it-IT" baseline="0" dirty="0"/>
              <a:t> in due fasi </a:t>
            </a:r>
            <a:endParaRPr lang="it-IT" dirty="0"/>
          </a:p>
          <a:p>
            <a:r>
              <a:rPr lang="it-IT" dirty="0"/>
              <a:t>1): DIMINUZIONE di ormoni e citochine pro-infiammatorie (cortisolo) prostaglandine PGE 2,  IL1</a:t>
            </a:r>
          </a:p>
          <a:p>
            <a:r>
              <a:rPr lang="it-IT" baseline="0" dirty="0"/>
              <a:t>2) STIMOLAZIONE  DEI FATTORI DI CRESCITA( </a:t>
            </a:r>
            <a:r>
              <a:rPr lang="it-IT" baseline="0" dirty="0" err="1"/>
              <a:t>Bfgf</a:t>
            </a:r>
            <a:r>
              <a:rPr lang="it-IT" baseline="0" dirty="0"/>
              <a:t>)</a:t>
            </a:r>
          </a:p>
          <a:p>
            <a:r>
              <a:rPr lang="it-IT" baseline="0" dirty="0"/>
              <a:t> stimolazione e sintesi dei  proteoglicani  e fibre collagene e aumento attività  osteoblastica  e condro protettiva.</a:t>
            </a:r>
            <a:r>
              <a:rPr lang="it-IT" dirty="0"/>
              <a:t> </a:t>
            </a:r>
          </a:p>
          <a:p>
            <a:r>
              <a:rPr lang="it-IT" dirty="0"/>
              <a:t>stimolazione sistema reticolo endoteliale con aumento attività fagocitaria e attivazione granulociti e linfociti NK con potenziamento risposta immunitaria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AZIONE MIORILASSANTE</a:t>
            </a:r>
            <a:r>
              <a:rPr lang="it-IT" baseline="0" dirty="0">
                <a:solidFill>
                  <a:srgbClr val="FF0000"/>
                </a:solidFill>
              </a:rPr>
              <a:t> </a:t>
            </a:r>
            <a:r>
              <a:rPr lang="it-IT" dirty="0"/>
              <a:t>: spesso i muscoli appaiono contratti  a capo di articolazioni di processi degenerativi  essi si rilassano per aumento di calore, aumento della circolazione ematica e</a:t>
            </a:r>
            <a:r>
              <a:rPr lang="it-IT" baseline="0" dirty="0"/>
              <a:t> all’ effetto anti </a:t>
            </a:r>
            <a:r>
              <a:rPr lang="it-IT" baseline="0" dirty="0" err="1"/>
              <a:t>edemigeno</a:t>
            </a:r>
            <a:r>
              <a:rPr lang="it-IT" dirty="0"/>
              <a:t> associato</a:t>
            </a:r>
            <a:r>
              <a:rPr lang="it-IT" baseline="0" dirty="0"/>
              <a:t> </a:t>
            </a:r>
            <a:r>
              <a:rPr lang="it-IT" dirty="0"/>
              <a:t> alla migliorata conducibilità dei nervi. A livello del SNC il calore determina un azione </a:t>
            </a:r>
            <a:r>
              <a:rPr lang="it-IT" dirty="0" err="1"/>
              <a:t>neuromodulante</a:t>
            </a:r>
            <a:r>
              <a:rPr lang="it-IT" dirty="0"/>
              <a:t> con conseguente riduzione del tono muscolare e rimodellamento della postura eventualmente anchilosata legata anche all’ ipertono muscolare </a:t>
            </a:r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AZIONE</a:t>
            </a:r>
            <a:r>
              <a:rPr lang="it-IT" baseline="0" dirty="0"/>
              <a:t> sul METABOLISMO </a:t>
            </a:r>
            <a:r>
              <a:rPr lang="it-IT" dirty="0"/>
              <a:t>: da studi sembra che vi sia un aumento della adipolisi con maggiore immissione di NEFA in circolo, tale azione sarebbe da attribuire ad una stimolazione del simpatico con liberazione di catecolamine</a:t>
            </a:r>
          </a:p>
          <a:p>
            <a:endParaRPr lang="it-IT" dirty="0"/>
          </a:p>
          <a:p>
            <a:r>
              <a:rPr lang="it-IT" dirty="0"/>
              <a:t>AZIONE NEUROUMORALE: ricerche hanno ipotizzato un azione di stimolazione specifica dell’ asse ipotalamo- ipofisi- surrene con liberazione di ACTH e mobilizzazione di peptidi oppioidi amine </a:t>
            </a:r>
            <a:r>
              <a:rPr lang="it-IT" dirty="0" err="1"/>
              <a:t>biogene</a:t>
            </a:r>
            <a:r>
              <a:rPr lang="it-IT" dirty="0"/>
              <a:t> plasma chinine beta endorfine</a:t>
            </a:r>
          </a:p>
          <a:p>
            <a:r>
              <a:rPr lang="it-IT" sz="2000" dirty="0"/>
              <a:t>SISTEMA IMMUNITARIO </a:t>
            </a:r>
            <a:r>
              <a:rPr lang="it-IT" dirty="0"/>
              <a:t>: sono state dimostrate in corso di fangoterapia variazioni significative di IgG ed IgM nonché modificazioni della reattività dell’ organismo a </a:t>
            </a:r>
            <a:r>
              <a:rPr lang="it-IT" dirty="0" err="1"/>
              <a:t>noxae</a:t>
            </a:r>
            <a:r>
              <a:rPr lang="it-IT" dirty="0"/>
              <a:t> patogene, stimolazione sistema reticolo endoteliale con aumento attività fagocitaria e attivazione granulociti e linfociti NK con potenziamento risposta immunitaria</a:t>
            </a:r>
          </a:p>
          <a:p>
            <a:r>
              <a:rPr lang="it-IT" dirty="0"/>
              <a:t>REGRESSIONE</a:t>
            </a:r>
            <a:r>
              <a:rPr lang="it-IT" baseline="0" dirty="0"/>
              <a:t> </a:t>
            </a:r>
            <a:r>
              <a:rPr lang="it-IT" dirty="0"/>
              <a:t>SULL IMPEDIMENTO FUNZIONALE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96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AZIONE   EMODINAMICA : IL Calore</a:t>
            </a:r>
            <a:r>
              <a:rPr lang="it-IT" baseline="0" dirty="0"/>
              <a:t> induce un aumento dell’ irrorazione sanguigna e della diaforesi con allontanamento  di cataboliti  e sostanze </a:t>
            </a:r>
            <a:r>
              <a:rPr lang="it-IT" baseline="0" dirty="0" err="1"/>
              <a:t>algogene</a:t>
            </a:r>
            <a:r>
              <a:rPr lang="it-IT" baseline="0" dirty="0"/>
              <a:t> e </a:t>
            </a:r>
            <a:r>
              <a:rPr lang="it-IT" baseline="0" dirty="0" err="1"/>
              <a:t>flogogene</a:t>
            </a:r>
            <a:r>
              <a:rPr lang="it-IT" baseline="0" dirty="0"/>
              <a:t> e favorendo l apporto di sostanze </a:t>
            </a:r>
            <a:r>
              <a:rPr lang="it-IT" baseline="0" dirty="0" err="1"/>
              <a:t>nutitrizie</a:t>
            </a:r>
            <a:r>
              <a:rPr lang="it-IT" baseline="0" dirty="0"/>
              <a:t> e </a:t>
            </a:r>
            <a:r>
              <a:rPr lang="it-IT" baseline="0" dirty="0" err="1"/>
              <a:t>condroprotettive</a:t>
            </a:r>
            <a:endParaRPr lang="it-IT" dirty="0"/>
          </a:p>
          <a:p>
            <a:endParaRPr lang="it-IT" dirty="0"/>
          </a:p>
          <a:p>
            <a:r>
              <a:rPr lang="it-IT" dirty="0"/>
              <a:t>AZIONE ANTINFIAMMATORIA</a:t>
            </a:r>
            <a:r>
              <a:rPr lang="it-IT" baseline="0" dirty="0"/>
              <a:t> in due fasi </a:t>
            </a:r>
            <a:endParaRPr lang="it-IT" dirty="0"/>
          </a:p>
          <a:p>
            <a:r>
              <a:rPr lang="it-IT" dirty="0"/>
              <a:t> 1)</a:t>
            </a:r>
            <a:r>
              <a:rPr lang="it-IT" dirty="0" err="1"/>
              <a:t>DIMINUZIONEdi</a:t>
            </a:r>
            <a:r>
              <a:rPr lang="it-IT" dirty="0"/>
              <a:t> ormoni e citochine pro-infiammatorie (cortisolo) prostaglandine PGE 2,  IL1</a:t>
            </a:r>
          </a:p>
          <a:p>
            <a:r>
              <a:rPr lang="it-IT" dirty="0"/>
              <a:t>2)</a:t>
            </a:r>
            <a:r>
              <a:rPr lang="it-IT" baseline="0" dirty="0"/>
              <a:t> STIMOLAZIONE  DEI FATTORI DI CRESCITA( </a:t>
            </a:r>
            <a:r>
              <a:rPr lang="it-IT" baseline="0" dirty="0" err="1"/>
              <a:t>Bfgf</a:t>
            </a:r>
            <a:r>
              <a:rPr lang="it-IT" baseline="0" dirty="0"/>
              <a:t>) sintesi dei  proteoglicani  e fibre collagene e aumento attività  osteoblastica  e condro protettiva.</a:t>
            </a:r>
            <a:r>
              <a:rPr lang="it-IT" dirty="0"/>
              <a:t> </a:t>
            </a:r>
          </a:p>
          <a:p>
            <a:r>
              <a:rPr lang="it-IT" dirty="0"/>
              <a:t>stimolazione sistema reticolo endoteliale con aumento attività fagocitaria e attivazione granulociti e linfociti NK con potenziamento risposta immunitaria </a:t>
            </a:r>
          </a:p>
          <a:p>
            <a:r>
              <a:rPr lang="it-IT" dirty="0"/>
              <a:t>AZIONE</a:t>
            </a:r>
            <a:r>
              <a:rPr lang="it-IT" baseline="0" dirty="0"/>
              <a:t> sul METABOLISMO </a:t>
            </a:r>
            <a:r>
              <a:rPr lang="it-IT" dirty="0"/>
              <a:t>: da studi sembra che vi sia un aumento della </a:t>
            </a:r>
            <a:r>
              <a:rPr lang="it-IT" dirty="0" err="1"/>
              <a:t>adipolisi</a:t>
            </a:r>
            <a:r>
              <a:rPr lang="it-IT" dirty="0"/>
              <a:t> con maggiore immissione di NEFA in circolo, tale azione sarebbe da attribuire ad una stimolazione del simpatico con liberazione di catecolamine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AZIONE MIORILASSANTE</a:t>
            </a:r>
            <a:r>
              <a:rPr lang="it-IT" baseline="0" dirty="0">
                <a:solidFill>
                  <a:srgbClr val="FF0000"/>
                </a:solidFill>
              </a:rPr>
              <a:t> </a:t>
            </a:r>
            <a:r>
              <a:rPr lang="it-IT" dirty="0"/>
              <a:t>: spesso i muscoli appaiono contratti  a capo di articolazioni di processi degenerativi  essi si rilassano per </a:t>
            </a:r>
          </a:p>
          <a:p>
            <a:r>
              <a:rPr lang="it-IT" u="sng" dirty="0"/>
              <a:t>aumento di calore</a:t>
            </a:r>
            <a:r>
              <a:rPr lang="it-IT" dirty="0"/>
              <a:t>,</a:t>
            </a:r>
          </a:p>
          <a:p>
            <a:r>
              <a:rPr lang="it-IT" dirty="0"/>
              <a:t>a</a:t>
            </a:r>
            <a:r>
              <a:rPr lang="it-IT" u="sng" dirty="0"/>
              <a:t>umento della circolazione ematica </a:t>
            </a:r>
            <a:endParaRPr lang="it-IT" baseline="0" dirty="0"/>
          </a:p>
          <a:p>
            <a:r>
              <a:rPr lang="it-IT" dirty="0"/>
              <a:t> </a:t>
            </a:r>
            <a:r>
              <a:rPr lang="it-IT" u="sng" dirty="0"/>
              <a:t>migliorata conducibilità </a:t>
            </a:r>
            <a:r>
              <a:rPr lang="it-IT" dirty="0"/>
              <a:t>dei nervi. </a:t>
            </a:r>
            <a:r>
              <a:rPr lang="it-IT"/>
              <a:t>(Variazione </a:t>
            </a:r>
            <a:r>
              <a:rPr lang="it-IT" dirty="0"/>
              <a:t>del potenziale </a:t>
            </a:r>
            <a:r>
              <a:rPr lang="it-IT"/>
              <a:t>di membrana)</a:t>
            </a:r>
          </a:p>
          <a:p>
            <a:r>
              <a:rPr lang="it-IT" dirty="0"/>
              <a:t> A livello del SNC </a:t>
            </a:r>
          </a:p>
          <a:p>
            <a:r>
              <a:rPr lang="it-IT" dirty="0"/>
              <a:t>il calore determina un azione </a:t>
            </a:r>
            <a:r>
              <a:rPr lang="it-IT" dirty="0" err="1"/>
              <a:t>neuromodulante</a:t>
            </a:r>
            <a:r>
              <a:rPr lang="it-IT" dirty="0"/>
              <a:t> con conseguente riduzione del tono muscolare e rimodellamento della postura eventualmente </a:t>
            </a:r>
            <a:r>
              <a:rPr lang="it-IT" dirty="0" err="1"/>
              <a:t>anchilosica</a:t>
            </a:r>
            <a:r>
              <a:rPr lang="it-IT" dirty="0"/>
              <a:t> legata anche all’ ipertono muscolare </a:t>
            </a:r>
          </a:p>
          <a:p>
            <a:r>
              <a:rPr lang="it-IT" dirty="0"/>
              <a:t>AZIONE NEUROUMORALE: ricerche hanno ipotizzato un azione di stimolazione specifica dell’ asse ipotalamo- ipofisi- surrene con liberazione di ACTH e mobilizzazione di peptidi oppioidi amine </a:t>
            </a:r>
            <a:r>
              <a:rPr lang="it-IT" dirty="0" err="1"/>
              <a:t>biogene</a:t>
            </a:r>
            <a:r>
              <a:rPr lang="it-IT" dirty="0"/>
              <a:t> plasma chinine beta endorfine</a:t>
            </a:r>
          </a:p>
          <a:p>
            <a:r>
              <a:rPr lang="it-IT" dirty="0"/>
              <a:t>Sistema immunitario: sono state dimostrate in corso di fangoterapia variazioni significative di IgG ed IgM nonché modificazioni della reattività dell’ organismo a </a:t>
            </a:r>
            <a:r>
              <a:rPr lang="it-IT" dirty="0" err="1"/>
              <a:t>noxae</a:t>
            </a:r>
            <a:r>
              <a:rPr lang="it-IT" dirty="0"/>
              <a:t> patogene, </a:t>
            </a:r>
          </a:p>
          <a:p>
            <a:r>
              <a:rPr lang="it-IT" dirty="0"/>
              <a:t>REGRESSIONE</a:t>
            </a:r>
            <a:r>
              <a:rPr lang="it-IT" baseline="0" dirty="0"/>
              <a:t> </a:t>
            </a:r>
            <a:r>
              <a:rPr lang="it-IT" dirty="0"/>
              <a:t>SULL IMPEDIMENTO FUNZIONALE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Accelerano l eliminazione delle  tossine  es sali radicali liberi  mediante la cute</a:t>
            </a:r>
          </a:p>
          <a:p>
            <a:r>
              <a:rPr lang="it-IT" dirty="0"/>
              <a:t>Rimozione delle aderenze e ammorbidimento dei tessuti</a:t>
            </a:r>
          </a:p>
          <a:p>
            <a:r>
              <a:rPr lang="it-IT"/>
              <a:t>miorillassamento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A5A4F-B16E-4B96-9539-093FDCF4732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FD21F-EBEE-9E90-8CD0-F1431B8E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12ED07-5FD1-FBFF-BA7B-C6BDF3CC8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59C61F-BD72-B54C-E346-C436311E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9E43BF-EEBC-2773-9754-20D36AD5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19AD4D-30CA-200F-E78E-92BF1EE9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7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617CC-2784-79F7-B205-4329D9B7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296003-3D39-CB71-F44C-8E4102A43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F846AA-968F-1D6D-FEC9-1FB7A3DD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11A07D-6F34-2EF6-E515-26D0155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494B6A-1EA1-D41C-87CF-9BA8D7BF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22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7F3475-F478-5E51-BF91-1F29D0741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E5F312-574C-8F18-8809-6C82DCAFE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7D5B74-2559-91EC-DCA6-44DF8990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5C9EF5-B4E3-8008-8218-8665E765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983065-4183-0C3C-D4A2-D5758A86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76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8329E-3B29-0632-F03A-8E949268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4C07CF-AA0D-3106-D6E2-5A7F1915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221CA9-603F-D727-DDB3-4130B04E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5305A6-AD92-8510-3C38-718439CB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CFA7A1-CB59-1131-E389-6A651782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5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A2358-5EB7-CA0D-268D-C643B320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1B41A5-372D-B543-0F35-A4B6010A9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498025-B7E8-C752-E279-800FC8FF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D3417F-DD5F-8224-716D-A1F8171B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BB62CD-CB33-9203-169A-62EA31DE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23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43E7C-57A0-65D6-F45B-2AFC52E1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1D301-79D0-C94E-4E3A-46FFCE418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04BCA8-5D68-01BA-0E03-3C6EDEA67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16AC40-1C05-B333-0921-72BA7900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212D79-D08D-90BC-7A95-0079621C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536FA1-0554-54A1-6361-1A770D74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01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AB7BB-5C16-06FD-CED3-415844FC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F44DEA-3F18-E225-5A2F-459493A4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C02C53-6668-4A03-790B-71AD72DE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E27BBB-E0A6-0FF2-B901-754FEC743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D1D555-A729-099E-9526-46CF3DE0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9FA66E-D304-D5AA-F727-09EE5382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B02B62-AC43-B516-821E-9E24ECAB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1C7359-7170-A92D-9A72-C2E01226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5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8D685-4CD8-526A-3CE6-FD6DA065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C4848-409A-4230-3DBF-4765A785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B3C8D6-D8FF-2618-6B90-30F03E4F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186A08-D86D-69CF-57C4-58394146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2FE6A09-E065-1C1A-6FF5-ECFC0797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F8EFD9-F3D5-9AA1-77D1-789D1992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B6E5D9-274C-7544-4488-B482CFAA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40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C6BCF-9FD8-7DC9-56DF-A7FB54D6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620E6A-C4C0-ACD3-8ED5-860FB6E2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83AF5C-4F3A-0487-55BF-FE1D671EF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988BEE-3F83-C5D3-4A42-10782FAA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7D800E-0627-6C91-71A1-1CB25B7C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8B516A-F36B-A47C-5389-BE2A915B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6CE5-9539-8DB9-2405-47EE1532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3A3D78-8B5B-5C9B-761D-5ECA6BB00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24B763-0136-E03F-5FF9-5B618C506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3E6640-A6F4-1920-A9A7-DF3590BD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951467-C4CF-4CB0-AD77-83AB2154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1302D7-E69A-B3AC-BEA6-5499A46E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5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0ED43C-8FB4-660F-FE76-5758607C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7B8EE1-A851-0F6C-46F2-343419A9A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47764-6BB6-5797-6275-6D8B705F9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C946-E25B-4416-BC5E-590118DC00E2}" type="datetimeFigureOut">
              <a:rPr lang="it-IT" smtClean="0"/>
              <a:pPr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AF7AEB-CE8D-758A-0FFE-391470405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487593-B479-B552-F8AE-5CBE2F49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4F85-83F2-4F23-9075-FBB645F194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3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F4E06F-F399-F219-C350-6F6C5135E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FANGO TERAPIA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771464-96D0-502D-BB82-A762D34AE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Effetti curativi</a:t>
            </a:r>
          </a:p>
        </p:txBody>
      </p:sp>
    </p:spTree>
    <p:extLst>
      <p:ext uri="{BB962C8B-B14F-4D97-AF65-F5344CB8AC3E}">
        <p14:creationId xmlns:p14="http://schemas.microsoft.com/office/powerpoint/2010/main" val="24761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CD6974-37FE-2AD3-F6A2-39C41D5D6EA2}"/>
              </a:ext>
            </a:extLst>
          </p:cNvPr>
          <p:cNvSpPr txBox="1"/>
          <p:nvPr/>
        </p:nvSpPr>
        <p:spPr>
          <a:xfrm>
            <a:off x="1754777" y="126163"/>
            <a:ext cx="851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0000"/>
                </a:solidFill>
              </a:rPr>
              <a:t>Fanghi </a:t>
            </a:r>
            <a:r>
              <a:rPr lang="it-IT" sz="5400" dirty="0" err="1">
                <a:solidFill>
                  <a:srgbClr val="FF0000"/>
                </a:solidFill>
              </a:rPr>
              <a:t>Salsobromoidici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291037-2A50-C3D7-033F-4737561C5CF4}"/>
              </a:ext>
            </a:extLst>
          </p:cNvPr>
          <p:cNvSpPr txBox="1"/>
          <p:nvPr/>
        </p:nvSpPr>
        <p:spPr>
          <a:xfrm>
            <a:off x="1219200" y="1589820"/>
            <a:ext cx="92825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POSSIEDONO ALCUNE CARATTERICHE DELLE ACQUE CON CUI SONO MATURATE. SONO IPERMINERALIZZATI RICCHI DI IODURO E </a:t>
            </a:r>
            <a:r>
              <a:rPr lang="it-IT" sz="2800" dirty="0" err="1"/>
              <a:t>DI</a:t>
            </a:r>
            <a:r>
              <a:rPr lang="it-IT" sz="2800" dirty="0"/>
              <a:t> BROMATI </a:t>
            </a:r>
          </a:p>
          <a:p>
            <a:r>
              <a:rPr lang="it-IT" sz="2800" dirty="0"/>
              <a:t> DANNO ORIGINE AD UNA POSSIBILITA’ DI ADSORBIMENTO , SONO IPERTONICI QUINDI CONDIZIONANO UN PASSAGGIO DI LIQUIDO DALL’ INTERNO VERSO L’ESTERNO (AZIONE RISOLVENTE)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Anteprima della diapositiva 4">
                <a:extLst>
                  <a:ext uri="{FF2B5EF4-FFF2-40B4-BE49-F238E27FC236}">
                    <a16:creationId xmlns:a16="http://schemas.microsoft.com/office/drawing/2014/main" id="{7BD086E8-914B-DF02-CCC4-12BA7FA09A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929719"/>
                  </p:ext>
                </p:extLst>
              </p:nvPr>
            </p:nvGraphicFramePr>
            <p:xfrm>
              <a:off x="-3145669" y="1620479"/>
              <a:ext cx="3048000" cy="1714500"/>
            </p:xfrm>
            <a:graphic>
              <a:graphicData uri="http://schemas.microsoft.com/office/powerpoint/2016/slidezoom">
                <pslz:sldZm>
                  <pslz:sldZmObj sldId="265" cId="4001699673">
                    <pslz:zmPr id="{C540C71B-C356-4496-8195-081DD783603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Anteprima della diapositiva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BD086E8-914B-DF02-CCC4-12BA7FA09A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145669" y="162047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69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5459E4-A987-19CA-61CE-71D3F92C4BE5}"/>
              </a:ext>
            </a:extLst>
          </p:cNvPr>
          <p:cNvSpPr txBox="1"/>
          <p:nvPr/>
        </p:nvSpPr>
        <p:spPr>
          <a:xfrm>
            <a:off x="2116183" y="300446"/>
            <a:ext cx="808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FF0000"/>
                </a:solidFill>
              </a:rPr>
              <a:t>FANGHI SULFUREI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C2BE0F-511A-6CD2-E484-F2FE147DC71E}"/>
              </a:ext>
            </a:extLst>
          </p:cNvPr>
          <p:cNvSpPr txBox="1"/>
          <p:nvPr/>
        </p:nvSpPr>
        <p:spPr>
          <a:xfrm>
            <a:off x="0" y="1982649"/>
            <a:ext cx="59827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 FANGO SULFUREO VA RICONOSCIUTA UN AZIONE SPECIFICA ALLE SUE PROPRIETA’ CHIMICHE .</a:t>
            </a:r>
          </a:p>
          <a:p>
            <a:r>
              <a:rPr lang="it-IT" dirty="0">
                <a:highlight>
                  <a:srgbClr val="FFFF00"/>
                </a:highlight>
              </a:rPr>
              <a:t>I SOLFUREI </a:t>
            </a:r>
            <a:r>
              <a:rPr lang="it-IT" dirty="0"/>
              <a:t>CONTENUTI NEL FANGO A CONTATTO CON L’ACIDITA’ DEL MANTELLO CUTANEO DANNO ORIGINE AD IDROGENO SOLFORATO, UN GAS FACILMENTE ASORBIBILE NELLA CAMERA UMIDA COSTITUITA DAL SUDORE CHE SI RACCOGLIE TRA CUTE E FANGO RAGGIUNGE LA CARTILAGINE ARTICOLARE OVE IL ZOLFO E’ CAPTATO  NELLA CARTILAGINE ARTROSICA DOVE PREVALGONO I PROCESSI CATABOLICI SPECIE NEI </a:t>
            </a:r>
            <a:r>
              <a:rPr lang="it-IT" dirty="0">
                <a:highlight>
                  <a:srgbClr val="FFFF00"/>
                </a:highlight>
              </a:rPr>
              <a:t>MUCOPOLISACCARIDI SOLFORTATI </a:t>
            </a:r>
            <a:r>
              <a:rPr lang="it-IT" dirty="0"/>
              <a:t>INSERENDOSI NEL METABOLISMO </a:t>
            </a:r>
            <a:r>
              <a:rPr lang="it-IT" dirty="0">
                <a:highlight>
                  <a:srgbClr val="FFFF00"/>
                </a:highlight>
              </a:rPr>
              <a:t>DELL’ACIDO CONDROINTINSOLFORICO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475CC6-56BD-4209-BDA9-2FBAAA2F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771595"/>
            <a:ext cx="5486399" cy="40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0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E32E40-23F5-01E9-0EFF-38DA5DECAE62}"/>
              </a:ext>
            </a:extLst>
          </p:cNvPr>
          <p:cNvSpPr txBox="1"/>
          <p:nvPr/>
        </p:nvSpPr>
        <p:spPr>
          <a:xfrm>
            <a:off x="1698171" y="287383"/>
            <a:ext cx="825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FANGHI ARSENICALI FERRUGGINOSI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0A6A8-8B03-76B5-7F35-2957BC7B9B4C}"/>
              </a:ext>
            </a:extLst>
          </p:cNvPr>
          <p:cNvSpPr txBox="1"/>
          <p:nvPr/>
        </p:nvSpPr>
        <p:spPr>
          <a:xfrm>
            <a:off x="276832" y="841471"/>
            <a:ext cx="1135162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OTTENGONO PER MATURAZIONE DI MATERIALE ARGILLOSO IN VASCHE CONTENENTI ACQUA ARSENICALE FERRUGGINOSA</a:t>
            </a:r>
          </a:p>
          <a:p>
            <a:endParaRPr lang="it-IT" dirty="0"/>
          </a:p>
          <a:p>
            <a:r>
              <a:rPr lang="it-IT" dirty="0"/>
              <a:t>STUDIO SULL’ ATTIVITA’ TERAPEUTICA E RIABILITATIVA DEI FANGHI ARSENICALI-FERRUGGINOSI DI LEVICO-VETRIOLO NELLA PATOLOGIA OSTEO-ARTICOLARE (scuola di  specializzazione in idrologia medica università di Milano prof R. </a:t>
            </a:r>
            <a:r>
              <a:rPr lang="it-IT" sz="1600" dirty="0"/>
              <a:t>GUALTIEROTTI</a:t>
            </a:r>
            <a:r>
              <a:rPr lang="it-IT" dirty="0"/>
              <a:t>)</a:t>
            </a:r>
          </a:p>
          <a:p>
            <a:r>
              <a:rPr lang="it-IT" dirty="0"/>
              <a:t>PER LA RICERCA  DELLA VALUTAZIONE TERAPEUTICA  DEI FANGHI PER  MALATTIE REUMATICHE </a:t>
            </a:r>
          </a:p>
          <a:p>
            <a:r>
              <a:rPr lang="it-IT" dirty="0"/>
              <a:t>SI PRENDEVANO IN ESAME LA STANDARIZZAZIONE DI QUATTRO GRANDI COORDINATE:</a:t>
            </a:r>
          </a:p>
          <a:p>
            <a:pPr algn="ctr"/>
            <a:endParaRPr lang="it-IT" dirty="0"/>
          </a:p>
          <a:p>
            <a:pPr marL="285750" indent="-285750"/>
            <a:r>
              <a:rPr lang="it-IT" sz="2400" dirty="0"/>
              <a:t>1.IL DOLORE			</a:t>
            </a:r>
            <a:r>
              <a:rPr lang="it-IT" sz="2400" dirty="0" err="1"/>
              <a:t>2.LA</a:t>
            </a:r>
            <a:r>
              <a:rPr lang="it-IT" sz="2400" dirty="0"/>
              <a:t> MOBILITA’ ATTIVA-PASSIVA</a:t>
            </a:r>
          </a:p>
          <a:p>
            <a:pPr marL="285750" lvl="8" indent="-285750"/>
            <a:r>
              <a:rPr lang="it-IT" sz="2400" dirty="0"/>
              <a:t>3.LA CAPACITA’ FUNZIONALE 	</a:t>
            </a:r>
            <a:r>
              <a:rPr lang="it-IT" sz="2400" dirty="0" err="1"/>
              <a:t>4.IL</a:t>
            </a:r>
            <a:r>
              <a:rPr lang="it-IT" sz="2400" dirty="0"/>
              <a:t> CONSUMO DEI FARMACI</a:t>
            </a:r>
          </a:p>
          <a:p>
            <a:pPr marL="285750" indent="-285750" algn="ctr"/>
            <a:endParaRPr lang="it-IT" sz="2400" dirty="0"/>
          </a:p>
          <a:p>
            <a:r>
              <a:rPr lang="it-IT" dirty="0"/>
              <a:t>L ‘ANALISI  BIOMETRICA DEI DATI RACCOLTII RIVELA  SU 41 PAZIENTI</a:t>
            </a:r>
          </a:p>
          <a:p>
            <a:r>
              <a:rPr lang="it-IT" dirty="0">
                <a:highlight>
                  <a:srgbClr val="FFFF00"/>
                </a:highlight>
              </a:rPr>
              <a:t>UNA EFFICACE E DUREVOLE AZIONE </a:t>
            </a:r>
            <a:r>
              <a:rPr lang="it-IT" dirty="0"/>
              <a:t>DEL TRATTAMENTO TERMALE</a:t>
            </a:r>
          </a:p>
          <a:p>
            <a:r>
              <a:rPr lang="it-IT" dirty="0"/>
              <a:t>SUI PARAMETRI  SOGGETTIVI E FUNZIONALI-a) </a:t>
            </a:r>
            <a:r>
              <a:rPr lang="it-IT" dirty="0">
                <a:solidFill>
                  <a:srgbClr val="FF0000"/>
                </a:solidFill>
              </a:rPr>
              <a:t>PIU’ MARCATA  NEI SOGGETTI CHE NEL CORSO DEGLI ANNI SI ERANO SOTTOPOSTI   A  PIU’ CICLI  FANGOTERAPICI, </a:t>
            </a:r>
          </a:p>
          <a:p>
            <a:r>
              <a:rPr lang="it-IT" dirty="0"/>
              <a:t>NONCHE’ b)UNA CONTRAZIONE NEL </a:t>
            </a:r>
            <a:r>
              <a:rPr lang="it-IT" dirty="0">
                <a:solidFill>
                  <a:srgbClr val="FF0000"/>
                </a:solidFill>
              </a:rPr>
              <a:t>CONSUMO MEDIO DEI FARMACI, NELLA RICHIESTA DI PRESTAZIONI SANITARIE, NELLE ASSENZE DAL LAVORO</a:t>
            </a:r>
          </a:p>
          <a:p>
            <a:r>
              <a:rPr lang="it-IT" sz="2800" dirty="0">
                <a:solidFill>
                  <a:srgbClr val="FF0000"/>
                </a:solidFill>
              </a:rPr>
              <a:t>EFFICACIA COME MEDICINA PREVENTIVA</a:t>
            </a:r>
          </a:p>
          <a:p>
            <a:endParaRPr lang="it-IT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164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FF2DAE-25A8-BFE1-BA8B-307F8A837C38}"/>
              </a:ext>
            </a:extLst>
          </p:cNvPr>
          <p:cNvSpPr txBox="1"/>
          <p:nvPr/>
        </p:nvSpPr>
        <p:spPr>
          <a:xfrm>
            <a:off x="901337" y="313509"/>
            <a:ext cx="1024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PATALOGIE OSTEOMUSCOLARI PRESCRIVIBILI: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032285-4B83-764D-04E2-6E21DDA91E28}"/>
              </a:ext>
            </a:extLst>
          </p:cNvPr>
          <p:cNvSpPr txBox="1"/>
          <p:nvPr/>
        </p:nvSpPr>
        <p:spPr>
          <a:xfrm>
            <a:off x="1658983" y="1228397"/>
            <a:ext cx="87259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OSTEOARTROSI ED ALTRE FORME DEGENERATIVE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osteoporosi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REUMATISMI EXTRA ARTICOLARI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 REUMATISMO ARTICOLARE ACUTO(in fase di quiescenza)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ESITI DI FRATTURE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SINDROME DEL TUNNEL CARPALE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FIBRIOMIALGIE</a:t>
            </a:r>
          </a:p>
        </p:txBody>
      </p:sp>
    </p:spTree>
    <p:extLst>
      <p:ext uri="{BB962C8B-B14F-4D97-AF65-F5344CB8AC3E}">
        <p14:creationId xmlns:p14="http://schemas.microsoft.com/office/powerpoint/2010/main" val="126078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65A106-8587-358E-FFD2-FFA5325CB37C}"/>
              </a:ext>
            </a:extLst>
          </p:cNvPr>
          <p:cNvSpPr txBox="1"/>
          <p:nvPr/>
        </p:nvSpPr>
        <p:spPr>
          <a:xfrm>
            <a:off x="1162594" y="391886"/>
            <a:ext cx="8425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CONTROINDICAZIONI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EFE73C-468C-8622-6FD2-09D4D036326A}"/>
              </a:ext>
            </a:extLst>
          </p:cNvPr>
          <p:cNvSpPr txBox="1"/>
          <p:nvPr/>
        </p:nvSpPr>
        <p:spPr>
          <a:xfrm>
            <a:off x="587827" y="1658982"/>
            <a:ext cx="1137774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RELATIVA ALLA NATURA DELLA PATOLOGIA:</a:t>
            </a:r>
          </a:p>
          <a:p>
            <a:r>
              <a:rPr lang="it-IT" sz="2800" dirty="0"/>
              <a:t>COMPRENDE LA PROSCRIZIONE IN ALCUNE AFFEZIONI ARTICOLARI DOVE L’AZIONE TERMICA DI UN FANGO POTREBBE AUMENTARE L’INFIAMMAZIONE</a:t>
            </a:r>
          </a:p>
          <a:p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RELATIVA ALLA FASE DELLA MALATTIA:</a:t>
            </a:r>
          </a:p>
          <a:p>
            <a:r>
              <a:rPr lang="it-IT" sz="2800" dirty="0"/>
              <a:t>È RAPPRESENTATA DAL FENOMENO INFIAMMATORIO IN ATTO</a:t>
            </a:r>
          </a:p>
          <a:p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RELATIVA ALLE PATALOGIE CONCOMITANTI</a:t>
            </a:r>
          </a:p>
          <a:p>
            <a:r>
              <a:rPr lang="it-IT" sz="2800" dirty="0"/>
              <a:t>ESEMPIO PZ CARDIOPATICO CON SCOMPENSO CARDIATICO</a:t>
            </a:r>
          </a:p>
          <a:p>
            <a:endParaRPr lang="it-IT" sz="2800" dirty="0"/>
          </a:p>
          <a:p>
            <a:r>
              <a:rPr lang="it-IT" sz="2800" dirty="0"/>
              <a:t>ARTICOLAZIONI CON PROTESI</a:t>
            </a:r>
          </a:p>
          <a:p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38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35BA4F-650E-D3EC-0F56-60C96CD1D4CB}"/>
              </a:ext>
            </a:extLst>
          </p:cNvPr>
          <p:cNvSpPr txBox="1"/>
          <p:nvPr/>
        </p:nvSpPr>
        <p:spPr>
          <a:xfrm>
            <a:off x="1436914" y="404949"/>
            <a:ext cx="9757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F0000"/>
                </a:solidFill>
              </a:rPr>
              <a:t>REAZIONE TERMALE E CRISI TERMALE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81DB9C-59CF-EFD9-F72E-D41B27C086B3}"/>
              </a:ext>
            </a:extLst>
          </p:cNvPr>
          <p:cNvSpPr txBox="1"/>
          <p:nvPr/>
        </p:nvSpPr>
        <p:spPr>
          <a:xfrm>
            <a:off x="143691" y="1672046"/>
            <a:ext cx="118088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REAZIONE TERMALE:</a:t>
            </a:r>
          </a:p>
          <a:p>
            <a:pPr algn="ctr"/>
            <a:r>
              <a:rPr lang="it-IT" dirty="0"/>
              <a:t>IN OGNI CURA TERMALE E’ RICONOSCIBILE UNA PRIMA FASE NEGATIVA CHE COMPARE I PRIMI 2 GIORNI DI TRATTAMENTO CARATTERIZZATA DA ASTENIA, , DISPEPSIA, MALESSERE GENERALE, ALGIE DIFFUSE, CEFALEA: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SOLITAMENTE SEGUE UNA FASE POSITIVA DI BENESSERE SOGGETTIVO CHE DURA DA 2-3 SETTIMANE A QUESTA POTREBBE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FARE SEGUITO UNA TERZA FASE NEGATIVA CHIAMTA STANCHEZZA TERMALE CARATTERIZZATA DA: </a:t>
            </a:r>
          </a:p>
          <a:p>
            <a:pPr algn="ctr"/>
            <a:r>
              <a:rPr lang="it-IT" dirty="0"/>
              <a:t>ASTENIA, REPULSIONE AL MEZZO MINERALE, DISTURBI DISPEPTICI, TURBE NEUROVEGETATIVE CHE INSORGONO ALLA FINE DELLA CURA.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                                                                                     CRISI TERMALE: </a:t>
            </a:r>
          </a:p>
          <a:p>
            <a:r>
              <a:rPr lang="it-IT" dirty="0"/>
              <a:t>PUO’ COMPARIRE IN ALCUNI SOGGETTI DURANTE IL TRATTAMENTO NELLA FASE POSITIVA DI BENESSERE, IL PAZIENTE ACUSERA’ MALESSERE, MODICA CEFALEA, INSONNIA, DOLORI VARI E DIFFUSI, DIMINUZIONE DEI VALORI DELLA PRESSIONE ARTERIOSA, LINGUA IMPANIATA, ALVO TENDENTE ALLA STIPSI O DIARREA, LIEVE RIALZO FEBBRILE</a:t>
            </a:r>
          </a:p>
        </p:txBody>
      </p:sp>
    </p:spTree>
    <p:extLst>
      <p:ext uri="{BB962C8B-B14F-4D97-AF65-F5344CB8AC3E}">
        <p14:creationId xmlns:p14="http://schemas.microsoft.com/office/powerpoint/2010/main" val="251354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riano: dove il benessere è l'incontro felice con arte e natura | Turismo  Marche">
            <a:extLst>
              <a:ext uri="{FF2B5EF4-FFF2-40B4-BE49-F238E27FC236}">
                <a16:creationId xmlns:a16="http://schemas.microsoft.com/office/drawing/2014/main" id="{CAC52F63-3BE5-FD1C-0B77-9E69D902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0"/>
            <a:ext cx="7406639" cy="49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51895E-33BC-31C5-8AAD-C02665ABB0E8}"/>
              </a:ext>
            </a:extLst>
          </p:cNvPr>
          <p:cNvSpPr txBox="1"/>
          <p:nvPr/>
        </p:nvSpPr>
        <p:spPr>
          <a:xfrm>
            <a:off x="1964267" y="4932669"/>
            <a:ext cx="7958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TERME RAFFAELLO </a:t>
            </a:r>
          </a:p>
          <a:p>
            <a:pPr algn="ctr"/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63014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61C38DE-8322-13AC-6DDD-E6729801C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" y="4074416"/>
            <a:ext cx="3167049" cy="25342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64BD88-1DE2-385B-73CD-8FB4EA0DBAF9}"/>
              </a:ext>
            </a:extLst>
          </p:cNvPr>
          <p:cNvSpPr txBox="1"/>
          <p:nvPr/>
        </p:nvSpPr>
        <p:spPr>
          <a:xfrm>
            <a:off x="2508069" y="162810"/>
            <a:ext cx="687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chemeClr val="accent3">
                    <a:lumMod val="75000"/>
                  </a:schemeClr>
                </a:solidFill>
              </a:rPr>
              <a:t>FANGHI </a:t>
            </a:r>
            <a:r>
              <a:rPr lang="it-IT" sz="6000" dirty="0" err="1">
                <a:solidFill>
                  <a:schemeClr val="accent3">
                    <a:lumMod val="75000"/>
                  </a:schemeClr>
                </a:solidFill>
              </a:rPr>
              <a:t>TERMAL</a:t>
            </a:r>
            <a:r>
              <a:rPr lang="it-IT" sz="8000" dirty="0" err="1">
                <a:solidFill>
                  <a:schemeClr val="accent3">
                    <a:lumMod val="75000"/>
                  </a:schemeClr>
                </a:solidFill>
              </a:rPr>
              <a:t>i</a:t>
            </a:r>
            <a:endParaRPr lang="it-IT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F49C8D-91B9-D3A2-743E-24D42C5CA8E2}"/>
              </a:ext>
            </a:extLst>
          </p:cNvPr>
          <p:cNvSpPr txBox="1"/>
          <p:nvPr/>
        </p:nvSpPr>
        <p:spPr>
          <a:xfrm>
            <a:off x="8290560" y="2926080"/>
            <a:ext cx="390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SORGIVO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96B299-E991-8106-A743-38950A49FE31}"/>
              </a:ext>
            </a:extLst>
          </p:cNvPr>
          <p:cNvSpPr txBox="1"/>
          <p:nvPr/>
        </p:nvSpPr>
        <p:spPr>
          <a:xfrm>
            <a:off x="-443047" y="2968430"/>
            <a:ext cx="4228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VULCANICO ischia </a:t>
            </a:r>
            <a:r>
              <a:rPr lang="it-IT" sz="3200" dirty="0" err="1"/>
              <a:t>stromboli</a:t>
            </a:r>
            <a:r>
              <a:rPr lang="it-IT" sz="3200" dirty="0"/>
              <a:t> vulcano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457CE04-CF89-5448-A2F9-5511F1FC3108}"/>
              </a:ext>
            </a:extLst>
          </p:cNvPr>
          <p:cNvCxnSpPr>
            <a:cxnSpLocks/>
          </p:cNvCxnSpPr>
          <p:nvPr/>
        </p:nvCxnSpPr>
        <p:spPr>
          <a:xfrm flipH="1">
            <a:off x="1637071" y="1283838"/>
            <a:ext cx="1589455" cy="1813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B574205-4DC9-C406-0A17-766D6AD2FC1D}"/>
              </a:ext>
            </a:extLst>
          </p:cNvPr>
          <p:cNvCxnSpPr/>
          <p:nvPr/>
        </p:nvCxnSpPr>
        <p:spPr>
          <a:xfrm>
            <a:off x="8290560" y="1162594"/>
            <a:ext cx="1545771" cy="1763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EF93744C-94F1-89B6-6BC1-88C262863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49" y="3938838"/>
            <a:ext cx="3095353" cy="302452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0A1CD52-BE51-E4E7-AEF9-B022AC10352B}"/>
              </a:ext>
            </a:extLst>
          </p:cNvPr>
          <p:cNvSpPr txBox="1"/>
          <p:nvPr/>
        </p:nvSpPr>
        <p:spPr>
          <a:xfrm>
            <a:off x="5550775" y="2806956"/>
            <a:ext cx="294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LIMON DI CERVIA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4E34019-7E1C-E5F5-9697-4E04E50125D9}"/>
              </a:ext>
            </a:extLst>
          </p:cNvPr>
          <p:cNvCxnSpPr>
            <a:cxnSpLocks/>
          </p:cNvCxnSpPr>
          <p:nvPr/>
        </p:nvCxnSpPr>
        <p:spPr>
          <a:xfrm flipH="1">
            <a:off x="6648994" y="1283838"/>
            <a:ext cx="375708" cy="1642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CDAE3D1A-DF3E-F55F-C03C-812F3B04B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83" y="3097619"/>
            <a:ext cx="2224801" cy="1668601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CFDB959-AB04-518A-A19B-EB1F8A1E33A0}"/>
              </a:ext>
            </a:extLst>
          </p:cNvPr>
          <p:cNvCxnSpPr/>
          <p:nvPr/>
        </p:nvCxnSpPr>
        <p:spPr>
          <a:xfrm flipH="1">
            <a:off x="4585063" y="1162594"/>
            <a:ext cx="610144" cy="1826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1FC0797-881C-FF60-FB8B-E5A8D7393289}"/>
              </a:ext>
            </a:extLst>
          </p:cNvPr>
          <p:cNvSpPr txBox="1"/>
          <p:nvPr/>
        </p:nvSpPr>
        <p:spPr>
          <a:xfrm>
            <a:off x="3460914" y="4768923"/>
            <a:ext cx="198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SALSE DI NIRANO (MO)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5E10900-944E-BA99-56F4-1E739153D469}"/>
              </a:ext>
            </a:extLst>
          </p:cNvPr>
          <p:cNvSpPr txBox="1"/>
          <p:nvPr/>
        </p:nvSpPr>
        <p:spPr>
          <a:xfrm>
            <a:off x="436519" y="404992"/>
            <a:ext cx="2468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CLASSIFICAZIONE PER ORIGINE: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 sorgente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 salse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Vulcanici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Limi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2E2B7BC-CDFC-13BE-6ADA-A05510DBB07C}"/>
              </a:ext>
            </a:extLst>
          </p:cNvPr>
          <p:cNvSpPr txBox="1"/>
          <p:nvPr/>
        </p:nvSpPr>
        <p:spPr>
          <a:xfrm>
            <a:off x="9233920" y="405044"/>
            <a:ext cx="3197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 COMPOSIZIONE: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Sulfurei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Sassobromoiodici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Ferruginoso-Arsenicali</a:t>
            </a:r>
          </a:p>
        </p:txBody>
      </p:sp>
      <p:pic>
        <p:nvPicPr>
          <p:cNvPr id="1026" name="Picture 2" descr="C:\Users\win\Desktop\Presentazioneconferenza\foto Conferena\fango sorgivo di riolo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5692" y="3768438"/>
            <a:ext cx="3536308" cy="284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99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788C67E-D484-728B-0364-4C4AF7EFD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070" y="1655478"/>
            <a:ext cx="5753841" cy="43101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389EBF-E49E-D9E4-6F29-46DF3DFB28C5}"/>
              </a:ext>
            </a:extLst>
          </p:cNvPr>
          <p:cNvSpPr txBox="1"/>
          <p:nvPr/>
        </p:nvSpPr>
        <p:spPr>
          <a:xfrm>
            <a:off x="391886" y="195943"/>
            <a:ext cx="871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F0000"/>
                </a:solidFill>
              </a:rPr>
              <a:t>MATURAZIONE DEL FANGO</a:t>
            </a:r>
            <a:r>
              <a:rPr lang="it-IT" sz="4800" dirty="0"/>
              <a:t>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8317F2-6757-29CA-04C0-152353ACA319}"/>
              </a:ext>
            </a:extLst>
          </p:cNvPr>
          <p:cNvSpPr txBox="1"/>
          <p:nvPr/>
        </p:nvSpPr>
        <p:spPr>
          <a:xfrm>
            <a:off x="5355771" y="1502229"/>
            <a:ext cx="6836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/>
              <a:t>CONTATTO CON L’ ACQUA MINERALE DAI 7 MESI FINO A 12 MESI</a:t>
            </a:r>
          </a:p>
          <a:p>
            <a:endParaRPr lang="it-IT" dirty="0"/>
          </a:p>
          <a:p>
            <a:r>
              <a:rPr lang="it-IT" dirty="0"/>
              <a:t>2.   </a:t>
            </a:r>
            <a:r>
              <a:rPr lang="it-IT" sz="2000" dirty="0"/>
              <a:t>RIMESCOLAMENTO PERIODICO (fanghi rigenerati dopo l uso)</a:t>
            </a:r>
          </a:p>
          <a:p>
            <a:endParaRPr lang="it-IT" dirty="0"/>
          </a:p>
          <a:p>
            <a:r>
              <a:rPr lang="it-IT" dirty="0"/>
              <a:t>3.   IMPREGNAZIONE DELL’ ARGILLA E ACQUA, SI FORMANO COMPLESSI TRANSMIRELIZZATI DI ALGHE E MICRORGANISMI (HUMUS MINERALI)</a:t>
            </a:r>
          </a:p>
          <a:p>
            <a:endParaRPr lang="it-IT" dirty="0"/>
          </a:p>
          <a:p>
            <a:r>
              <a:rPr lang="it-IT" dirty="0"/>
              <a:t>4.   MINERALI ASSORBITI: ZOLFO, FERRO, MAGNESIO, IODIO, ECC……</a:t>
            </a:r>
          </a:p>
        </p:txBody>
      </p:sp>
    </p:spTree>
    <p:extLst>
      <p:ext uri="{BB962C8B-B14F-4D97-AF65-F5344CB8AC3E}">
        <p14:creationId xmlns:p14="http://schemas.microsoft.com/office/powerpoint/2010/main" val="64132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489A67-DADA-6FEC-8953-165CC6A08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1" y="0"/>
            <a:ext cx="4625759" cy="308444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3A3C6-3260-73A5-3E25-69F23E60DF0D}"/>
              </a:ext>
            </a:extLst>
          </p:cNvPr>
          <p:cNvSpPr txBox="1"/>
          <p:nvPr/>
        </p:nvSpPr>
        <p:spPr>
          <a:xfrm>
            <a:off x="0" y="0"/>
            <a:ext cx="609382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FANGO OMOGENIZZATO: PRIMA DELL’ APPLICAZIONE</a:t>
            </a:r>
          </a:p>
          <a:p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77419A-5CF7-6F0C-BB26-114C4C7D3804}"/>
              </a:ext>
            </a:extLst>
          </p:cNvPr>
          <p:cNvSpPr txBox="1"/>
          <p:nvPr/>
        </p:nvSpPr>
        <p:spPr>
          <a:xfrm>
            <a:off x="0" y="1779687"/>
            <a:ext cx="704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fango prelevato omogenizzato viene riscaldato a una temperatura di 44-47° in successione viene applicato localmente sulle articolazioni del paziente su prescrizione medica. </a:t>
            </a:r>
          </a:p>
          <a:p>
            <a:endParaRPr lang="it-IT" sz="2000" dirty="0"/>
          </a:p>
          <a:p>
            <a:r>
              <a:rPr lang="it-IT" sz="2000" dirty="0"/>
              <a:t>Il fango e il paziente vengono ricoperti con materiale coibente per diminuire la perdita di calore </a:t>
            </a:r>
          </a:p>
          <a:p>
            <a:endParaRPr lang="it-IT" sz="2000" dirty="0"/>
          </a:p>
          <a:p>
            <a:r>
              <a:rPr lang="it-IT" sz="2000" dirty="0"/>
              <a:t>La durata della fangatura varia tra i 10 e i 20 minuti </a:t>
            </a:r>
          </a:p>
          <a:p>
            <a:endParaRPr lang="it-IT" sz="2000" dirty="0"/>
          </a:p>
          <a:p>
            <a:r>
              <a:rPr lang="it-IT" sz="2000" dirty="0"/>
              <a:t>Il paziente liberato dal fango viene sottoposto a doccia e successivamente a bagno terapeutico con durata di 8 – 10 minuti</a:t>
            </a:r>
          </a:p>
          <a:p>
            <a:endParaRPr lang="it-IT" sz="2000" dirty="0"/>
          </a:p>
          <a:p>
            <a:r>
              <a:rPr lang="it-IT" sz="2000" dirty="0"/>
              <a:t>Il paziente viene coperto, adagiato sul lettino per la REAZIONE</a:t>
            </a:r>
          </a:p>
          <a:p>
            <a:endParaRPr lang="it-IT" sz="2000" dirty="0"/>
          </a:p>
          <a:p>
            <a:r>
              <a:rPr lang="it-IT" sz="2000" dirty="0"/>
              <a:t>Eventuale applicazione massoterapica </a:t>
            </a:r>
          </a:p>
          <a:p>
            <a:endParaRPr lang="it-IT" sz="2000" dirty="0"/>
          </a:p>
          <a:p>
            <a:r>
              <a:rPr lang="it-IT" sz="2000" dirty="0"/>
              <a:t>Sarebbe bene che la metodica </a:t>
            </a:r>
            <a:r>
              <a:rPr lang="it-IT" sz="2000" dirty="0" err="1"/>
              <a:t>luteoterapica</a:t>
            </a:r>
            <a:r>
              <a:rPr lang="it-IT" sz="2000" dirty="0"/>
              <a:t> sia praticata a 3-4 ore dal pasto</a:t>
            </a:r>
          </a:p>
        </p:txBody>
      </p:sp>
    </p:spTree>
    <p:extLst>
      <p:ext uri="{BB962C8B-B14F-4D97-AF65-F5344CB8AC3E}">
        <p14:creationId xmlns:p14="http://schemas.microsoft.com/office/powerpoint/2010/main" val="49742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3E61EB-59AA-6444-5369-B4C4E7C3F895}"/>
              </a:ext>
            </a:extLst>
          </p:cNvPr>
          <p:cNvSpPr txBox="1"/>
          <p:nvPr/>
        </p:nvSpPr>
        <p:spPr>
          <a:xfrm>
            <a:off x="1423851" y="274320"/>
            <a:ext cx="9313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0000"/>
                </a:solidFill>
              </a:rPr>
              <a:t>APPLICAZIONE DEI FANGHI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DC2222-D4A1-36C6-6CCD-563E17930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884126" y="1289983"/>
            <a:ext cx="4297765" cy="28657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5199BC-54D9-5621-A94C-1A3D31A72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" y="4821664"/>
            <a:ext cx="2890294" cy="19233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BF6B1A0-D4C2-C11D-F17B-6E3981CEC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97" y="4449954"/>
            <a:ext cx="3424140" cy="22827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0FED684-EC6A-D764-212C-608CF4644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4" y="4806236"/>
            <a:ext cx="4455452" cy="188480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98CD26-9037-8928-35E4-6119A71B1150}"/>
              </a:ext>
            </a:extLst>
          </p:cNvPr>
          <p:cNvSpPr txBox="1"/>
          <p:nvPr/>
        </p:nvSpPr>
        <p:spPr>
          <a:xfrm>
            <a:off x="127224" y="2184242"/>
            <a:ext cx="4967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FANGO OMOGENIZZATO:</a:t>
            </a:r>
          </a:p>
          <a:p>
            <a:r>
              <a:rPr lang="it-IT" sz="3200" dirty="0"/>
              <a:t>PRIMA DELL’ APPLICAZIONE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79F4DDBD-1866-005E-0643-62A40E09C6CC}"/>
              </a:ext>
            </a:extLst>
          </p:cNvPr>
          <p:cNvSpPr/>
          <p:nvPr/>
        </p:nvSpPr>
        <p:spPr>
          <a:xfrm>
            <a:off x="4820194" y="2501787"/>
            <a:ext cx="1894115" cy="5287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28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88CF42-EE2C-8FDA-9DC1-D138F4B1103C}"/>
              </a:ext>
            </a:extLst>
          </p:cNvPr>
          <p:cNvSpPr txBox="1"/>
          <p:nvPr/>
        </p:nvSpPr>
        <p:spPr>
          <a:xfrm>
            <a:off x="914400" y="313509"/>
            <a:ext cx="1004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F0000"/>
                </a:solidFill>
              </a:rPr>
              <a:t>CARATTERISTICHE FISICO CHIMICHE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FEC5C0-67C1-65AF-06A7-596C8337123E}"/>
              </a:ext>
            </a:extLst>
          </p:cNvPr>
          <p:cNvSpPr txBox="1"/>
          <p:nvPr/>
        </p:nvSpPr>
        <p:spPr>
          <a:xfrm>
            <a:off x="535577" y="1476103"/>
            <a:ext cx="9535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sz="2400" dirty="0"/>
              <a:t>Plasticità</a:t>
            </a:r>
            <a:r>
              <a:rPr lang="it-IT" dirty="0"/>
              <a:t>:</a:t>
            </a:r>
          </a:p>
          <a:p>
            <a:r>
              <a:rPr lang="it-IT" dirty="0"/>
              <a:t> è data dalla proprietà </a:t>
            </a:r>
            <a:r>
              <a:rPr lang="it-IT" u="sng" dirty="0"/>
              <a:t>di mantenere le qualità</a:t>
            </a:r>
            <a:r>
              <a:rPr lang="it-IT" dirty="0"/>
              <a:t> di una pasta  pur contenendo elevate quantità d’ acqua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algn="ctr"/>
            <a:r>
              <a:rPr lang="it-IT" dirty="0"/>
              <a:t>2.  </a:t>
            </a:r>
            <a:r>
              <a:rPr lang="it-IT" sz="2400" dirty="0"/>
              <a:t>Capacità di trattenere calore:</a:t>
            </a:r>
          </a:p>
          <a:p>
            <a:r>
              <a:rPr lang="it-IT" dirty="0"/>
              <a:t> è legata alla </a:t>
            </a:r>
            <a:r>
              <a:rPr lang="it-IT" u="sng" dirty="0"/>
              <a:t>natura </a:t>
            </a:r>
            <a:r>
              <a:rPr lang="it-IT" dirty="0"/>
              <a:t>del fango e alla </a:t>
            </a:r>
            <a:r>
              <a:rPr lang="it-IT" u="sng" dirty="0"/>
              <a:t>quantità di acqua contenuta </a:t>
            </a:r>
          </a:p>
          <a:p>
            <a:r>
              <a:rPr lang="it-IT" dirty="0"/>
              <a:t>E.S. pur non essendo possibile fare un bagno a 42° senza che il corpo senta troppo calore è possibile applicare il fango alla stessa temperatura senza causare ustioni gravi</a:t>
            </a:r>
          </a:p>
          <a:p>
            <a:endParaRPr lang="it-IT" dirty="0"/>
          </a:p>
          <a:p>
            <a:pPr marL="342900" indent="-342900" algn="ctr">
              <a:buAutoNum type="arabicPeriod" startAt="3"/>
            </a:pPr>
            <a:r>
              <a:rPr lang="it-IT" sz="2400" dirty="0"/>
              <a:t>Potere di assorbimento</a:t>
            </a:r>
            <a:r>
              <a:rPr lang="it-IT" dirty="0"/>
              <a:t>:</a:t>
            </a:r>
          </a:p>
          <a:p>
            <a:r>
              <a:rPr lang="it-IT" u="sng" dirty="0"/>
              <a:t>È data dalla capacità di assorbimento dell’ acqua da parte del peloide </a:t>
            </a:r>
            <a:r>
              <a:rPr lang="it-IT" dirty="0"/>
              <a:t>proporzionata alla quantità di sostanza organiche idrofile, a sua volta dipende anche dai granuli di argilla e il loro potere di scambio ionico tra fase solida e liquida </a:t>
            </a:r>
          </a:p>
        </p:txBody>
      </p:sp>
    </p:spTree>
    <p:extLst>
      <p:ext uri="{BB962C8B-B14F-4D97-AF65-F5344CB8AC3E}">
        <p14:creationId xmlns:p14="http://schemas.microsoft.com/office/powerpoint/2010/main" val="37410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A1B169-B134-5201-DD09-1DE27AFA088E}"/>
              </a:ext>
            </a:extLst>
          </p:cNvPr>
          <p:cNvSpPr txBox="1"/>
          <p:nvPr/>
        </p:nvSpPr>
        <p:spPr>
          <a:xfrm>
            <a:off x="759119" y="1932458"/>
            <a:ext cx="49246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269AFC-3318-EF46-9F5A-22AE764AA6FB}"/>
              </a:ext>
            </a:extLst>
          </p:cNvPr>
          <p:cNvSpPr txBox="1"/>
          <p:nvPr/>
        </p:nvSpPr>
        <p:spPr>
          <a:xfrm>
            <a:off x="575188" y="1998616"/>
            <a:ext cx="11076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.</a:t>
            </a:r>
            <a:r>
              <a:rPr lang="it-IT" sz="2400" b="1" dirty="0"/>
              <a:t>AZIONE EMODINAMICA</a:t>
            </a:r>
          </a:p>
          <a:p>
            <a:pPr algn="ctr"/>
            <a:r>
              <a:rPr lang="it-IT" sz="2000" b="1" dirty="0"/>
              <a:t>.AZIONE ANTINFIAMMATORIA</a:t>
            </a:r>
          </a:p>
          <a:p>
            <a:pPr algn="ctr"/>
            <a:r>
              <a:rPr lang="it-IT" sz="2000" b="1" dirty="0"/>
              <a:t> E ANALGESICA </a:t>
            </a:r>
          </a:p>
          <a:p>
            <a:pPr marL="342900" indent="-342900" algn="ctr">
              <a:buFont typeface="+mj-lt"/>
              <a:buAutoNum type="arabicPeriod"/>
            </a:pPr>
            <a:endParaRPr lang="it-IT" sz="2000" b="1" dirty="0"/>
          </a:p>
          <a:p>
            <a:pPr algn="ctr"/>
            <a:r>
              <a:rPr lang="it-IT" sz="2000" b="1" dirty="0"/>
              <a:t>-AZIONE MIORILASSANTE</a:t>
            </a:r>
          </a:p>
          <a:p>
            <a:pPr algn="ctr"/>
            <a:r>
              <a:rPr lang="it-IT" sz="2000" b="1" dirty="0"/>
              <a:t>.AZIONE SUL METABOLISMO</a:t>
            </a:r>
          </a:p>
          <a:p>
            <a:pPr algn="ctr"/>
            <a:r>
              <a:rPr lang="it-IT" sz="2000" b="1" dirty="0"/>
              <a:t>. AZIONE NEUROUMORALE</a:t>
            </a:r>
          </a:p>
          <a:p>
            <a:pPr algn="ctr"/>
            <a:r>
              <a:rPr lang="it-IT" sz="2000" b="1" dirty="0"/>
              <a:t>NEUROENDOCRINA</a:t>
            </a:r>
          </a:p>
          <a:p>
            <a:pPr marL="342900" indent="-342900" algn="ctr">
              <a:buFont typeface="+mj-lt"/>
              <a:buAutoNum type="arabicPeriod"/>
            </a:pPr>
            <a:endParaRPr lang="it-IT" sz="2000" b="1" dirty="0"/>
          </a:p>
          <a:p>
            <a:pPr algn="ctr"/>
            <a:r>
              <a:rPr lang="it-IT" sz="2000" b="1" dirty="0"/>
              <a:t>. STIMOLAZIONE DEL SISTEMA IMMUNITARIO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40263" y="627847"/>
            <a:ext cx="3048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4000" dirty="0">
                <a:solidFill>
                  <a:srgbClr val="FF0000"/>
                </a:solidFill>
              </a:rPr>
              <a:t>EFFICACIA TERAPEUTICA</a:t>
            </a:r>
          </a:p>
        </p:txBody>
      </p:sp>
    </p:spTree>
    <p:extLst>
      <p:ext uri="{BB962C8B-B14F-4D97-AF65-F5344CB8AC3E}">
        <p14:creationId xmlns:p14="http://schemas.microsoft.com/office/powerpoint/2010/main" val="360552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8846"/>
            <a:ext cx="1183544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AZIONE   EMODINAMICA </a:t>
            </a:r>
            <a:r>
              <a:rPr lang="it-IT" dirty="0"/>
              <a:t>: IL Calore induce un aumento dell’ irrorazione sanguigna e della diaforesi con </a:t>
            </a:r>
            <a:r>
              <a:rPr lang="it-IT" u="sng" dirty="0">
                <a:solidFill>
                  <a:srgbClr val="FF0000"/>
                </a:solidFill>
              </a:rPr>
              <a:t>allontanamento</a:t>
            </a:r>
            <a:r>
              <a:rPr lang="it-IT" dirty="0"/>
              <a:t>  di cataboliti  e sostanze algogene e flogogene e favorendo l’ apporto di sostanze nutritive e </a:t>
            </a:r>
            <a:r>
              <a:rPr lang="it-IT" dirty="0" err="1"/>
              <a:t>condroprotettive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AZIONE ANTINFIAMMATORIA</a:t>
            </a:r>
            <a:r>
              <a:rPr lang="it-IT" dirty="0"/>
              <a:t> in due fasi </a:t>
            </a:r>
          </a:p>
          <a:p>
            <a:r>
              <a:rPr lang="it-IT" dirty="0"/>
              <a:t>1</a:t>
            </a:r>
            <a:r>
              <a:rPr lang="it-IT" u="sng" dirty="0"/>
              <a:t>): DIMINUZIONE </a:t>
            </a:r>
            <a:r>
              <a:rPr lang="it-IT" dirty="0"/>
              <a:t>di </a:t>
            </a:r>
            <a:r>
              <a:rPr lang="it-IT" dirty="0">
                <a:highlight>
                  <a:srgbClr val="FFFF00"/>
                </a:highlight>
              </a:rPr>
              <a:t>ormoni e citochine pro-infiammatorie (diminuzione di cortisolo e aumento testosterone), prostaglandine PGE 2,  IL1</a:t>
            </a:r>
          </a:p>
          <a:p>
            <a:r>
              <a:rPr lang="it-IT" dirty="0"/>
              <a:t>2) </a:t>
            </a:r>
            <a:r>
              <a:rPr lang="it-IT" u="sng" dirty="0"/>
              <a:t>STIMOLAZIONE</a:t>
            </a:r>
            <a:r>
              <a:rPr lang="it-IT" dirty="0"/>
              <a:t>  </a:t>
            </a:r>
            <a:r>
              <a:rPr lang="it-IT" sz="1600" dirty="0"/>
              <a:t>DEI FATTORI DI CRESCITA</a:t>
            </a:r>
            <a:r>
              <a:rPr lang="it-IT" dirty="0"/>
              <a:t>( </a:t>
            </a:r>
            <a:r>
              <a:rPr lang="it-IT" dirty="0" err="1"/>
              <a:t>bFGF</a:t>
            </a:r>
            <a:r>
              <a:rPr lang="it-IT" dirty="0"/>
              <a:t>) e sintesi dei  </a:t>
            </a:r>
            <a:r>
              <a:rPr lang="it-IT" dirty="0">
                <a:highlight>
                  <a:srgbClr val="FFFF00"/>
                </a:highlight>
              </a:rPr>
              <a:t>proteoglicani  e fibre collagene </a:t>
            </a:r>
            <a:r>
              <a:rPr lang="it-IT" dirty="0"/>
              <a:t>e aumento attività  </a:t>
            </a:r>
            <a:r>
              <a:rPr lang="it-IT" dirty="0">
                <a:highlight>
                  <a:srgbClr val="FFFF00"/>
                </a:highlight>
              </a:rPr>
              <a:t>osteoblastica  e condro protettiva</a:t>
            </a:r>
            <a:r>
              <a:rPr lang="it-IT" dirty="0"/>
              <a:t>. </a:t>
            </a:r>
          </a:p>
          <a:p>
            <a:r>
              <a:rPr lang="it-IT" dirty="0"/>
              <a:t>Del sistema reticolo endoteliale con aumento attività fagocitaria </a:t>
            </a:r>
            <a:r>
              <a:rPr lang="it-IT" dirty="0">
                <a:highlight>
                  <a:srgbClr val="FFFF00"/>
                </a:highlight>
              </a:rPr>
              <a:t>e attivazione granulociti e linfociti NK</a:t>
            </a:r>
            <a:r>
              <a:rPr lang="it-IT" dirty="0"/>
              <a:t>  (prof Angelo SEROFILLI)</a:t>
            </a:r>
          </a:p>
          <a:p>
            <a:r>
              <a:rPr lang="it-IT" dirty="0">
                <a:solidFill>
                  <a:srgbClr val="FF0000"/>
                </a:solidFill>
              </a:rPr>
              <a:t>AZIONE sul METABOLISMO </a:t>
            </a:r>
            <a:r>
              <a:rPr lang="it-IT" dirty="0"/>
              <a:t>: da studi sembra che vi sia un aumento della </a:t>
            </a:r>
            <a:r>
              <a:rPr lang="it-IT" u="sng" dirty="0" err="1"/>
              <a:t>adipolisi</a:t>
            </a:r>
            <a:r>
              <a:rPr lang="it-IT" u="sng" dirty="0"/>
              <a:t> </a:t>
            </a:r>
            <a:r>
              <a:rPr lang="it-IT" dirty="0"/>
              <a:t>con maggiore immissione di NEFA in circolo, tale azione sarebbe da attribuire ad una stimolazione del simpatico con liberazione di catecolamine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AZIONE MIORILASSANTE </a:t>
            </a:r>
            <a:r>
              <a:rPr lang="it-IT" dirty="0"/>
              <a:t>:  i muscoli spesso appaiono contratti  a capo di articolazioni di processi degenerativi  essi si </a:t>
            </a:r>
            <a:r>
              <a:rPr lang="it-IT" dirty="0">
                <a:solidFill>
                  <a:srgbClr val="FF0000"/>
                </a:solidFill>
              </a:rPr>
              <a:t>rilassano</a:t>
            </a:r>
            <a:r>
              <a:rPr lang="it-IT" dirty="0"/>
              <a:t> </a:t>
            </a:r>
            <a:r>
              <a:rPr lang="it-IT" u="sng" dirty="0"/>
              <a:t>per aumento di calore  </a:t>
            </a:r>
          </a:p>
          <a:p>
            <a:r>
              <a:rPr lang="it-IT" dirty="0"/>
              <a:t>p</a:t>
            </a:r>
            <a:r>
              <a:rPr lang="it-IT" u="sng" dirty="0"/>
              <a:t>er aumento della circolazione ematica </a:t>
            </a:r>
          </a:p>
          <a:p>
            <a:r>
              <a:rPr lang="it-IT" u="sng" dirty="0"/>
              <a:t>Per migliorata conducibilità </a:t>
            </a:r>
            <a:r>
              <a:rPr lang="it-IT" dirty="0"/>
              <a:t> dei nervi</a:t>
            </a:r>
            <a:r>
              <a:rPr lang="it-IT" u="sng" dirty="0"/>
              <a:t> (variazione dei potenziali di membrana cellulari</a:t>
            </a:r>
            <a:r>
              <a:rPr lang="it-IT" dirty="0"/>
              <a:t>) </a:t>
            </a:r>
          </a:p>
          <a:p>
            <a:r>
              <a:rPr lang="it-IT" u="sng" dirty="0"/>
              <a:t>A livello del SNC </a:t>
            </a:r>
            <a:r>
              <a:rPr lang="it-IT" dirty="0"/>
              <a:t>il calore determina un azione </a:t>
            </a:r>
            <a:r>
              <a:rPr lang="it-IT" u="sng" dirty="0" err="1"/>
              <a:t>neuromodulante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(FUSI MUSCOLARI</a:t>
            </a:r>
            <a:r>
              <a:rPr lang="it-IT" dirty="0"/>
              <a:t>) con conseguente riduzione del tono muscolare e rimodellamento della postura, viziata per contrastare l effetto algico , o  anchilosante, legata anche all’ ipertono muscolare </a:t>
            </a:r>
          </a:p>
          <a:p>
            <a:r>
              <a:rPr lang="it-IT" dirty="0">
                <a:solidFill>
                  <a:srgbClr val="FF0000"/>
                </a:solidFill>
              </a:rPr>
              <a:t>AZIONE NEUROENDOCRINA NEUROUMORALE</a:t>
            </a:r>
            <a:r>
              <a:rPr lang="it-IT" dirty="0"/>
              <a:t>: ricerche hanno ipotizzato un azione di stimolazione specifica dell’ asse </a:t>
            </a:r>
            <a:r>
              <a:rPr lang="it-IT" u="sng" dirty="0"/>
              <a:t>ipotalamo- ipofisi- surrene </a:t>
            </a:r>
            <a:r>
              <a:rPr lang="it-IT" dirty="0"/>
              <a:t>con liberazione di </a:t>
            </a:r>
            <a:r>
              <a:rPr lang="it-IT" dirty="0">
                <a:highlight>
                  <a:srgbClr val="FFFF00"/>
                </a:highlight>
              </a:rPr>
              <a:t>ACTH </a:t>
            </a:r>
            <a:r>
              <a:rPr lang="it-IT" dirty="0"/>
              <a:t>e mobilizzazione </a:t>
            </a:r>
            <a:r>
              <a:rPr lang="it-IT" dirty="0">
                <a:highlight>
                  <a:srgbClr val="FFFF00"/>
                </a:highlight>
              </a:rPr>
              <a:t>di peptidi oppioidi   beta endorfine</a:t>
            </a:r>
          </a:p>
          <a:p>
            <a:r>
              <a:rPr lang="it-IT" dirty="0">
                <a:solidFill>
                  <a:srgbClr val="FF0000"/>
                </a:solidFill>
              </a:rPr>
              <a:t>AZIONE SUL SISTEMA IMMUNITARIO</a:t>
            </a:r>
            <a:r>
              <a:rPr lang="it-IT" dirty="0"/>
              <a:t>: sono state dimostrate in corso di fangoterapia variazioni significative di IgG ed IgM nonché modificazioni della reattività dell’ organismo a </a:t>
            </a:r>
            <a:r>
              <a:rPr lang="it-IT" dirty="0" err="1"/>
              <a:t>noxae</a:t>
            </a:r>
            <a:r>
              <a:rPr lang="it-IT" dirty="0"/>
              <a:t> patogene,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B47569-830D-DCA9-3CF8-7863EEB6875A}"/>
              </a:ext>
            </a:extLst>
          </p:cNvPr>
          <p:cNvSpPr txBox="1"/>
          <p:nvPr/>
        </p:nvSpPr>
        <p:spPr>
          <a:xfrm>
            <a:off x="563880" y="300446"/>
            <a:ext cx="1106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0000"/>
                </a:solidFill>
              </a:rPr>
              <a:t>COME AGISCE IL CALDO UMIDO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9CD62C-0A61-82A7-65EF-55FFC75CB80E}"/>
              </a:ext>
            </a:extLst>
          </p:cNvPr>
          <p:cNvSpPr txBox="1"/>
          <p:nvPr/>
        </p:nvSpPr>
        <p:spPr>
          <a:xfrm>
            <a:off x="2680062" y="1615661"/>
            <a:ext cx="6831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u="sng" dirty="0"/>
              <a:t>ACCELERANDO </a:t>
            </a:r>
            <a:r>
              <a:rPr lang="it-IT" sz="2800" dirty="0"/>
              <a:t>L’ ELEMINAZIONE DELLE SCORIE MEDIANTE LA CUTE (SUDORAZIONE) ED I RENI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u="sng" dirty="0"/>
              <a:t>RIMOZIONE MECCANICA </a:t>
            </a:r>
            <a:r>
              <a:rPr lang="it-IT" sz="2800" dirty="0"/>
              <a:t>DELLE ADERENZE E AMMORBIDIMENTO DEI TESSUTI</a:t>
            </a:r>
          </a:p>
          <a:p>
            <a:pPr marL="285750" indent="-285750"/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MIORILASSAMENTO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85115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2526</Words>
  <Application>Microsoft Office PowerPoint</Application>
  <PresentationFormat>Widescreen</PresentationFormat>
  <Paragraphs>225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FANGO TERAPIA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FANGO TERAPIA</dc:title>
  <dc:creator>win</dc:creator>
  <cp:lastModifiedBy>win</cp:lastModifiedBy>
  <cp:revision>106</cp:revision>
  <dcterms:created xsi:type="dcterms:W3CDTF">2024-10-22T09:13:41Z</dcterms:created>
  <dcterms:modified xsi:type="dcterms:W3CDTF">2024-11-06T08:52:43Z</dcterms:modified>
</cp:coreProperties>
</file>