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2" r:id="rId12"/>
    <p:sldId id="270" r:id="rId13"/>
  </p:sldIdLst>
  <p:sldSz cx="12192000" cy="6858000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4C1A8A3-306A-4EB7-A6B1-4F7E0EB9C5D6}" styleName="Stile medio 3 - Color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-96" y="-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06B0E36-E251-46A2-AF53-433A276EAE52}" type="datetimeFigureOut">
              <a:rPr lang="it-IT"/>
              <a:pPr>
                <a:defRPr/>
              </a:pPr>
              <a:t>13/04/2024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688" y="6356350"/>
            <a:ext cx="1193641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96391F6-CD2C-4187-9EB3-1D29D7E9ED3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01ECB11-A32E-4973-8A64-0F3A2ECAE3FC}" type="datetimeFigureOut">
              <a:rPr lang="it-IT"/>
              <a:pPr>
                <a:defRPr/>
              </a:pPr>
              <a:t>13/04/2024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688" y="6356350"/>
            <a:ext cx="1193641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861B949-BCC0-48F5-AE6D-C9522D90CBC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/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BF0B17A-1623-4301-BB2A-5512D5C78D4B}" type="datetimeFigureOut">
              <a:rPr lang="it-IT"/>
              <a:pPr>
                <a:defRPr/>
              </a:pPr>
              <a:t>13/04/2024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688" y="6356350"/>
            <a:ext cx="1193641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845DFDD-16E4-4F84-AF43-80B31B12F27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C3101AA-E147-47F9-A157-9D6A0C1256F2}" type="datetimeFigureOut">
              <a:rPr lang="it-IT"/>
              <a:pPr>
                <a:defRPr/>
              </a:pPr>
              <a:t>13/04/2024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688" y="6356350"/>
            <a:ext cx="1193641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F629BCB-638F-4249-AC11-9064423DD54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092DC91-2F5C-4A78-B983-9895FF83462E}" type="datetimeFigureOut">
              <a:rPr lang="it-IT"/>
              <a:pPr>
                <a:defRPr/>
              </a:pPr>
              <a:t>13/04/2024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688" y="6356350"/>
            <a:ext cx="1193641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F8E81D4-0C1D-411D-B37B-A0D3D82BE34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418D71A-547C-4B20-B3A4-49636D69FF20}" type="datetimeFigureOut">
              <a:rPr lang="it-IT"/>
              <a:pPr>
                <a:defRPr/>
              </a:pPr>
              <a:t>13/04/2024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688" y="6356350"/>
            <a:ext cx="1193641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9948A3E-910D-405E-A1F4-670FCDD37B0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CC9D2A2-9D5F-46C2-8D40-B4AA4CD4A281}" type="datetimeFigureOut">
              <a:rPr lang="it-IT"/>
              <a:pPr>
                <a:defRPr/>
              </a:pPr>
              <a:t>13/04/2024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688" y="6356350"/>
            <a:ext cx="1193641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2C366FC-F39F-40DA-ADF7-B172019E281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156EE61-0F39-4113-87CE-45DC55785517}" type="datetimeFigureOut">
              <a:rPr lang="it-IT"/>
              <a:pPr>
                <a:defRPr/>
              </a:pPr>
              <a:t>13/04/2024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688" y="6356350"/>
            <a:ext cx="1193641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CD98BB6-453A-454D-95E4-3DEE03FBC41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1CF0D2B-A888-482D-9CD8-5D27BCAE96E8}" type="datetimeFigureOut">
              <a:rPr lang="it-IT"/>
              <a:pPr>
                <a:defRPr/>
              </a:pPr>
              <a:t>13/04/2024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688" y="6356350"/>
            <a:ext cx="1193641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8AA71EC-6565-49F8-B8C6-767923466B5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8B0AEF4-0A19-4F4D-9EA5-AC58C13858C8}" type="datetimeFigureOut">
              <a:rPr lang="it-IT"/>
              <a:pPr>
                <a:defRPr/>
              </a:pPr>
              <a:t>13/04/2024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688" y="6356350"/>
            <a:ext cx="1193641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6E6AF1F-5E7F-4D2A-9609-742F65BA132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/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E5AD299-6137-40B3-B988-54A62CC06017}" type="datetimeFigureOut">
              <a:rPr lang="it-IT"/>
              <a:pPr>
                <a:defRPr/>
              </a:pPr>
              <a:t>13/04/2024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688" y="6356350"/>
            <a:ext cx="1193641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05A51E0-8812-496D-986E-E8A70657AB4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diritto 7">
            <a:extLst>
              <a:ext uri="{FF2B5EF4-FFF2-40B4-BE49-F238E27FC236}"/>
            </a:extLst>
          </p:cNvPr>
          <p:cNvCxnSpPr>
            <a:cxnSpLocks/>
          </p:cNvCxnSpPr>
          <p:nvPr userDrawn="1"/>
        </p:nvCxnSpPr>
        <p:spPr>
          <a:xfrm>
            <a:off x="166688" y="6283325"/>
            <a:ext cx="11936412" cy="0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/>
            </a:extLst>
          </p:cNvPr>
          <p:cNvCxnSpPr>
            <a:cxnSpLocks/>
          </p:cNvCxnSpPr>
          <p:nvPr userDrawn="1"/>
        </p:nvCxnSpPr>
        <p:spPr>
          <a:xfrm>
            <a:off x="192088" y="377825"/>
            <a:ext cx="11936412" cy="0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/>
            </a:extLst>
          </p:cNvPr>
          <p:cNvSpPr txBox="1"/>
          <p:nvPr userDrawn="1"/>
        </p:nvSpPr>
        <p:spPr>
          <a:xfrm>
            <a:off x="166688" y="6381750"/>
            <a:ext cx="11936412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U.O. SERVIZIO CARDIOLOGIA FAENZA – AUSL ROMAGNA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ambulatoriocronicita.ra@auslromagna.i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ambulatoriocronicita.ra@auslromagna.it" TargetMode="External"/><Relationship Id="rId2" Type="http://schemas.openxmlformats.org/officeDocument/2006/relationships/hyperlink" Target="mailto:flavia.frisari@auslromagna.i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CasellaDiTesto 7"/>
          <p:cNvSpPr txBox="1">
            <a:spLocks noChangeArrowheads="1"/>
          </p:cNvSpPr>
          <p:nvPr/>
        </p:nvSpPr>
        <p:spPr bwMode="auto">
          <a:xfrm>
            <a:off x="0" y="3971925"/>
            <a:ext cx="121920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000000"/>
                </a:solidFill>
                <a:latin typeface="Calibri" pitchFamily="34" charset="0"/>
              </a:rPr>
              <a:t>CERONI CHIARA </a:t>
            </a:r>
          </a:p>
          <a:p>
            <a:pPr algn="ctr"/>
            <a:r>
              <a:rPr lang="it-IT" b="1">
                <a:solidFill>
                  <a:srgbClr val="000000"/>
                </a:solidFill>
                <a:latin typeface="Calibri" pitchFamily="34" charset="0"/>
              </a:rPr>
              <a:t>INFERMIERE Referente DH CARDIOLOGIA E Ambulatorio Scompenso Ospedaliero</a:t>
            </a:r>
          </a:p>
          <a:p>
            <a:pPr algn="ctr"/>
            <a:r>
              <a:rPr lang="it-IT">
                <a:solidFill>
                  <a:srgbClr val="000000"/>
                </a:solidFill>
                <a:latin typeface="Calibri" pitchFamily="34" charset="0"/>
              </a:rPr>
              <a:t>U.O.C. SERVIZIO CARDIOLOGIA</a:t>
            </a:r>
          </a:p>
          <a:p>
            <a:pPr algn="ctr"/>
            <a:r>
              <a:rPr lang="it-IT">
                <a:solidFill>
                  <a:srgbClr val="000000"/>
                </a:solidFill>
                <a:latin typeface="Calibri" pitchFamily="34" charset="0"/>
              </a:rPr>
              <a:t>P.O. FAENZA</a:t>
            </a:r>
            <a:r>
              <a:rPr lang="en-GB">
                <a:solidFill>
                  <a:srgbClr val="000000"/>
                </a:solidFill>
                <a:latin typeface="Calibri" pitchFamily="34" charset="0"/>
              </a:rPr>
              <a:t>- AUSL ROMAGNA</a:t>
            </a:r>
          </a:p>
          <a:p>
            <a:pPr algn="ctr"/>
            <a:endParaRPr lang="it-IT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/>
            </a:extLst>
          </p:cNvPr>
          <p:cNvSpPr txBox="1"/>
          <p:nvPr/>
        </p:nvSpPr>
        <p:spPr>
          <a:xfrm>
            <a:off x="34925" y="1317625"/>
            <a:ext cx="1212215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cs typeface="+mn-cs"/>
              </a:rPr>
              <a:t>GESTIONE INTEGRATA DEL PAZIENTE CON SCOMPENSO CARDIACO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cs typeface="+mn-cs"/>
              </a:rPr>
              <a:t>FAENZA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it-IT" smtClean="0"/>
              <a:t>Ceroni Chiara infermiere referente DH Cardiologia e Ambulatorio Scompenso. </a:t>
            </a:r>
          </a:p>
          <a:p>
            <a:pPr algn="ctr" eaLnBrk="1" hangingPunct="1">
              <a:buFont typeface="Arial" charset="0"/>
              <a:buNone/>
            </a:pPr>
            <a:r>
              <a:rPr lang="it-IT" smtClean="0"/>
              <a:t> </a:t>
            </a:r>
            <a:r>
              <a:rPr lang="it-IT" b="1" smtClean="0"/>
              <a:t>LUNEDI’ MERCOLEDI’ e VENERDI’ h 8-15</a:t>
            </a:r>
          </a:p>
          <a:p>
            <a:pPr algn="ctr" eaLnBrk="1" hangingPunct="1">
              <a:buFont typeface="Arial" charset="0"/>
              <a:buNone/>
            </a:pPr>
            <a:r>
              <a:rPr lang="it-IT" b="1" smtClean="0"/>
              <a:t>MARTEDI’ GIOVEDI’ H 12-19</a:t>
            </a:r>
          </a:p>
          <a:p>
            <a:pPr algn="ctr" eaLnBrk="1" hangingPunct="1">
              <a:buFont typeface="Arial" charset="0"/>
              <a:buNone/>
            </a:pPr>
            <a:r>
              <a:rPr lang="it-IT" b="1" smtClean="0"/>
              <a:t>0546601814</a:t>
            </a:r>
          </a:p>
          <a:p>
            <a:pPr algn="ctr" eaLnBrk="1" hangingPunct="1">
              <a:buFont typeface="Arial" charset="0"/>
              <a:buNone/>
            </a:pPr>
            <a:r>
              <a:rPr lang="it-IT" b="1" smtClean="0"/>
              <a:t>ambscompenso.fa@auslromagna.it</a:t>
            </a:r>
          </a:p>
        </p:txBody>
      </p:sp>
      <p:sp>
        <p:nvSpPr>
          <p:cNvPr id="4" name="CasellaDiTesto 3">
            <a:extLst>
              <a:ext uri="{FF2B5EF4-FFF2-40B4-BE49-F238E27FC236}"/>
            </a:extLst>
          </p:cNvPr>
          <p:cNvSpPr txBox="1"/>
          <p:nvPr/>
        </p:nvSpPr>
        <p:spPr>
          <a:xfrm>
            <a:off x="2024063" y="158750"/>
            <a:ext cx="8347075" cy="3667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>
                <a:latin typeface="Calibri" pitchFamily="34" charset="0"/>
              </a:rPr>
              <a:t>IL RUOLO DELl’INFERMIERE REFERENTE AMBULTORIO SCOMPENSO OSPEDALIERO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/>
            </a:extLst>
          </p:cNvPr>
          <p:cNvSpPr txBox="1"/>
          <p:nvPr/>
        </p:nvSpPr>
        <p:spPr>
          <a:xfrm>
            <a:off x="1770063" y="176213"/>
            <a:ext cx="8347075" cy="3698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latin typeface="+mn-lt"/>
                <a:cs typeface="+mn-cs"/>
              </a:rPr>
              <a:t>DIMISSIONE DALL’AMBULATORIO DELLO SCOMPENSO CARDIACO</a:t>
            </a:r>
          </a:p>
        </p:txBody>
      </p:sp>
      <p:pic>
        <p:nvPicPr>
          <p:cNvPr id="23554" name="Immagin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647700"/>
            <a:ext cx="4978400" cy="560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CasellaDiTesto 6"/>
          <p:cNvSpPr txBox="1">
            <a:spLocks noChangeArrowheads="1"/>
          </p:cNvSpPr>
          <p:nvPr/>
        </p:nvSpPr>
        <p:spPr bwMode="auto">
          <a:xfrm>
            <a:off x="206375" y="835025"/>
            <a:ext cx="6607175" cy="520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charset="0"/>
              <a:buChar char="•"/>
            </a:pPr>
            <a:r>
              <a:rPr lang="it-IT">
                <a:latin typeface="Calibri" pitchFamily="34" charset="0"/>
                <a:ea typeface="Aptos"/>
                <a:cs typeface="Times New Roman" pitchFamily="18" charset="0"/>
              </a:rPr>
              <a:t>La dimissione da ambulatorio ospedaliero avviene mediante lettera di dimissione (LD) dell’Ambulatorio denominata: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charset="0"/>
              <a:buChar char="•"/>
            </a:pPr>
            <a:r>
              <a:rPr lang="it-IT">
                <a:latin typeface="Calibri" pitchFamily="34" charset="0"/>
                <a:ea typeface="Aptos"/>
                <a:cs typeface="Times New Roman" pitchFamily="18" charset="0"/>
              </a:rPr>
              <a:t>«Modulo di continuità ospedale-Territorio alla dimissione» (PA265_01)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charset="0"/>
              <a:buChar char="•"/>
            </a:pPr>
            <a:r>
              <a:rPr lang="it-IT">
                <a:latin typeface="Calibri" pitchFamily="34" charset="0"/>
                <a:ea typeface="Aptos"/>
                <a:cs typeface="Times New Roman" pitchFamily="18" charset="0"/>
              </a:rPr>
              <a:t>Il modulo deve essere consegnato al paziente</a:t>
            </a:r>
          </a:p>
          <a:p>
            <a:pPr marL="285750" indent="-285750"/>
            <a:r>
              <a:rPr lang="it-IT">
                <a:latin typeface="Calibri" pitchFamily="34" charset="0"/>
                <a:ea typeface="Aptos"/>
                <a:cs typeface="Times New Roman" pitchFamily="18" charset="0"/>
              </a:rPr>
              <a:t>L’Infermiere Case Manager dello Scompenso Cardiaco, </a:t>
            </a:r>
            <a:r>
              <a:rPr lang="it-IT">
                <a:ea typeface="Aptos"/>
                <a:cs typeface="Times New Roman" pitchFamily="18" charset="0"/>
              </a:rPr>
              <a:t>oltre a fissare l'appuntamento nell'agenda dello scompenso (posti riservati alla Dott.ssa Merli) , invierà mail criptata con le seguenti informazioni: nome e cognome del paziente, città di residenza e MMG, al seguente indirizzo: </a:t>
            </a:r>
            <a:r>
              <a:rPr lang="it-IT">
                <a:ea typeface="Aptos"/>
                <a:cs typeface="Times New Roman" pitchFamily="18" charset="0"/>
                <a:hlinkClick r:id="rId3"/>
              </a:rPr>
              <a:t>ambulatoriocronicita.ra@auslromagna.it</a:t>
            </a:r>
            <a:r>
              <a:rPr lang="it-IT">
                <a:ea typeface="Aptos"/>
                <a:cs typeface="Times New Roman" pitchFamily="18" charset="0"/>
              </a:rPr>
              <a:t> </a:t>
            </a:r>
          </a:p>
          <a:p>
            <a:pPr marL="285750" indent="-285750"/>
            <a:r>
              <a:rPr lang="it-IT">
                <a:ea typeface="Aptos"/>
                <a:cs typeface="Times New Roman" pitchFamily="18" charset="0"/>
              </a:rPr>
              <a:t>(la mail viene letta da infermiera dedicata alla patologia cronica del distretto di Ravenna, che provvederà a smistare l'informativa alle CdC o NCP dei vari ambiti territoriali)</a:t>
            </a:r>
            <a:endParaRPr lang="it-IT">
              <a:latin typeface="Calibri" pitchFamily="34" charset="0"/>
              <a:ea typeface="Aptos"/>
              <a:cs typeface="Times New Roman" pitchFamily="18" charset="0"/>
            </a:endParaRPr>
          </a:p>
          <a:p>
            <a:pPr marL="285750" indent="-285750"/>
            <a:endParaRPr lang="it-IT">
              <a:latin typeface="Calibri" pitchFamily="34" charset="0"/>
              <a:ea typeface="Aptos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/>
            </a:extLst>
          </p:cNvPr>
          <p:cNvSpPr txBox="1"/>
          <p:nvPr/>
        </p:nvSpPr>
        <p:spPr>
          <a:xfrm>
            <a:off x="71438" y="2205038"/>
            <a:ext cx="12120562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54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GRAZIE PER L’ATTENZIONE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/>
            </a:extLst>
          </p:cNvPr>
          <p:cNvSpPr txBox="1"/>
          <p:nvPr/>
        </p:nvSpPr>
        <p:spPr>
          <a:xfrm>
            <a:off x="-23813" y="-36513"/>
            <a:ext cx="12192001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cs typeface="+mn-cs"/>
              </a:rPr>
              <a:t>Presa in carico dei pazienti con Scompenso Cardiaco _Caratteristiche necessarie</a:t>
            </a:r>
          </a:p>
        </p:txBody>
      </p:sp>
      <p:sp>
        <p:nvSpPr>
          <p:cNvPr id="9" name="CasellaDiTesto 8">
            <a:extLst>
              <a:ext uri="{FF2B5EF4-FFF2-40B4-BE49-F238E27FC236}"/>
            </a:extLst>
          </p:cNvPr>
          <p:cNvSpPr txBox="1"/>
          <p:nvPr/>
        </p:nvSpPr>
        <p:spPr>
          <a:xfrm>
            <a:off x="88900" y="400050"/>
            <a:ext cx="6096000" cy="466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it-IT" b="1" kern="1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Classificazione dell’American College of </a:t>
            </a:r>
            <a:r>
              <a:rPr lang="it-IT" b="1" kern="1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Cardiology</a:t>
            </a:r>
            <a:r>
              <a:rPr lang="it-IT" kern="1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endParaRPr lang="it-IT" sz="1600" kern="1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asellaDiTesto 13">
            <a:extLst>
              <a:ext uri="{FF2B5EF4-FFF2-40B4-BE49-F238E27FC236}"/>
            </a:extLst>
          </p:cNvPr>
          <p:cNvSpPr txBox="1"/>
          <p:nvPr/>
        </p:nvSpPr>
        <p:spPr>
          <a:xfrm>
            <a:off x="0" y="1784350"/>
            <a:ext cx="12192000" cy="368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+mn-lt"/>
                <a:cs typeface="+mn-cs"/>
              </a:rPr>
              <a:t>FRAZIONE D’EIEZIONE &lt; 40% (CRITERIO OBBLIGATORIO) </a:t>
            </a:r>
          </a:p>
        </p:txBody>
      </p:sp>
      <p:sp>
        <p:nvSpPr>
          <p:cNvPr id="2" name="CasellaDiTesto 1">
            <a:extLst>
              <a:ext uri="{FF2B5EF4-FFF2-40B4-BE49-F238E27FC236}"/>
            </a:extLst>
          </p:cNvPr>
          <p:cNvSpPr txBox="1"/>
          <p:nvPr/>
        </p:nvSpPr>
        <p:spPr>
          <a:xfrm>
            <a:off x="103188" y="3500438"/>
            <a:ext cx="12025312" cy="21320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Symbol" pitchFamily="18" charset="2"/>
              <a:buChar char=""/>
              <a:defRPr/>
            </a:pPr>
            <a:r>
              <a:rPr lang="it-IT">
                <a:latin typeface="Times New Roman" pitchFamily="18" charset="0"/>
                <a:ea typeface="Aptos"/>
                <a:cs typeface="Times New Roman" pitchFamily="18" charset="0"/>
              </a:rPr>
              <a:t>Pazienti </a:t>
            </a:r>
            <a:r>
              <a:rPr lang="it-IT" b="1">
                <a:latin typeface="Times New Roman" pitchFamily="18" charset="0"/>
                <a:ea typeface="Aptos"/>
                <a:cs typeface="Times New Roman" pitchFamily="18" charset="0"/>
              </a:rPr>
              <a:t>in carico </a:t>
            </a:r>
            <a:r>
              <a:rPr lang="it-IT">
                <a:latin typeface="Times New Roman" pitchFamily="18" charset="0"/>
                <a:ea typeface="Aptos"/>
                <a:cs typeface="Times New Roman" pitchFamily="18" charset="0"/>
              </a:rPr>
              <a:t>o </a:t>
            </a:r>
            <a:r>
              <a:rPr lang="it-IT" b="1">
                <a:latin typeface="Times New Roman" pitchFamily="18" charset="0"/>
                <a:ea typeface="Aptos"/>
                <a:cs typeface="Times New Roman" pitchFamily="18" charset="0"/>
              </a:rPr>
              <a:t>dimessi</a:t>
            </a:r>
            <a:r>
              <a:rPr lang="it-IT">
                <a:latin typeface="Times New Roman" pitchFamily="18" charset="0"/>
                <a:ea typeface="Aptos"/>
                <a:cs typeface="Times New Roman" pitchFamily="18" charset="0"/>
              </a:rPr>
              <a:t> dall’ambulatorio per lo scompenso cardiaco delle UUOO Ospedaliere</a:t>
            </a:r>
            <a:endParaRPr lang="it-IT" sz="1600">
              <a:latin typeface="Aptos"/>
              <a:ea typeface="Aptos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Symbol" pitchFamily="18" charset="2"/>
              <a:buChar char=""/>
              <a:defRPr/>
            </a:pPr>
            <a:r>
              <a:rPr lang="it-IT">
                <a:latin typeface="Times New Roman" pitchFamily="18" charset="0"/>
                <a:ea typeface="Aptos"/>
                <a:cs typeface="Times New Roman" pitchFamily="18" charset="0"/>
              </a:rPr>
              <a:t>Pazienti degenti o con pregresso ricovero ordinario con diagnosi principale o secondaria di </a:t>
            </a:r>
            <a:r>
              <a:rPr lang="it-IT" b="1">
                <a:latin typeface="Times New Roman" pitchFamily="18" charset="0"/>
                <a:ea typeface="Aptos"/>
                <a:cs typeface="Times New Roman" pitchFamily="18" charset="0"/>
              </a:rPr>
              <a:t>insufficienza cardiaca</a:t>
            </a:r>
            <a:endParaRPr lang="it-IT" sz="1600" b="1">
              <a:latin typeface="Aptos"/>
              <a:ea typeface="Aptos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Symbol" pitchFamily="18" charset="2"/>
              <a:buChar char=""/>
              <a:defRPr/>
            </a:pPr>
            <a:r>
              <a:rPr lang="it-IT">
                <a:latin typeface="Times New Roman" pitchFamily="18" charset="0"/>
                <a:ea typeface="Aptos"/>
                <a:cs typeface="Times New Roman" pitchFamily="18" charset="0"/>
              </a:rPr>
              <a:t>Pazienti con ecocolordoppler cardiaco positivo per </a:t>
            </a:r>
            <a:r>
              <a:rPr lang="it-IT" b="1">
                <a:latin typeface="Times New Roman" pitchFamily="18" charset="0"/>
                <a:ea typeface="Aptos"/>
                <a:cs typeface="Times New Roman" pitchFamily="18" charset="0"/>
              </a:rPr>
              <a:t>disfunzione sistolica </a:t>
            </a:r>
            <a:r>
              <a:rPr lang="it-IT">
                <a:latin typeface="Times New Roman" pitchFamily="18" charset="0"/>
                <a:ea typeface="Aptos"/>
                <a:cs typeface="Times New Roman" pitchFamily="18" charset="0"/>
              </a:rPr>
              <a:t>e/o diastolica e/o</a:t>
            </a:r>
            <a:r>
              <a:rPr lang="it-IT" sz="1600">
                <a:latin typeface="Aptos"/>
                <a:ea typeface="Aptos"/>
                <a:cs typeface="Times New Roman" pitchFamily="18" charset="0"/>
              </a:rPr>
              <a:t> </a:t>
            </a:r>
            <a:r>
              <a:rPr lang="it-IT" b="1">
                <a:latin typeface="Times New Roman" pitchFamily="18" charset="0"/>
                <a:ea typeface="Aptos"/>
                <a:cs typeface="Times New Roman" pitchFamily="18" charset="0"/>
              </a:rPr>
              <a:t>valvulopatia moderata/severa</a:t>
            </a:r>
            <a:endParaRPr lang="it-IT" sz="1600" b="1">
              <a:latin typeface="Aptos"/>
              <a:ea typeface="Aptos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spcAft>
                <a:spcPts val="800"/>
              </a:spcAft>
              <a:buFont typeface="Symbol" pitchFamily="18" charset="2"/>
              <a:buChar char=""/>
              <a:defRPr/>
            </a:pPr>
            <a:r>
              <a:rPr lang="it-IT">
                <a:latin typeface="Times New Roman" pitchFamily="18" charset="0"/>
                <a:ea typeface="Aptos"/>
                <a:cs typeface="Times New Roman" pitchFamily="18" charset="0"/>
              </a:rPr>
              <a:t>Pazienti con </a:t>
            </a:r>
            <a:r>
              <a:rPr lang="it-IT" b="1">
                <a:latin typeface="Times New Roman" pitchFamily="18" charset="0"/>
                <a:ea typeface="Aptos"/>
                <a:cs typeface="Times New Roman" pitchFamily="18" charset="0"/>
              </a:rPr>
              <a:t>Rx torace positivo </a:t>
            </a:r>
            <a:r>
              <a:rPr lang="it-IT">
                <a:latin typeface="Times New Roman" pitchFamily="18" charset="0"/>
                <a:ea typeface="Aptos"/>
                <a:cs typeface="Times New Roman" pitchFamily="18" charset="0"/>
              </a:rPr>
              <a:t>per congestione polmonare e/o cardiomegalia</a:t>
            </a:r>
            <a:endParaRPr lang="it-IT" sz="1600">
              <a:latin typeface="Aptos"/>
              <a:ea typeface="Aptos"/>
              <a:cs typeface="Times New Roman" pitchFamily="18" charset="0"/>
            </a:endParaRPr>
          </a:p>
          <a:p>
            <a:pPr marL="342900" indent="-342900">
              <a:defRPr/>
            </a:pPr>
            <a:endParaRPr lang="it-IT">
              <a:latin typeface="Calibri" pitchFamily="34" charset="0"/>
              <a:ea typeface="Aptos"/>
              <a:cs typeface="Times New Roman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/>
            </a:extLst>
          </p:cNvPr>
          <p:cNvSpPr txBox="1"/>
          <p:nvPr/>
        </p:nvSpPr>
        <p:spPr>
          <a:xfrm>
            <a:off x="0" y="1003300"/>
            <a:ext cx="12168188" cy="368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latin typeface="+mn-lt"/>
                <a:cs typeface="+mn-cs"/>
              </a:rPr>
              <a:t>Classe C</a:t>
            </a:r>
            <a:r>
              <a:rPr lang="it-IT" dirty="0">
                <a:latin typeface="+mn-lt"/>
                <a:cs typeface="+mn-cs"/>
              </a:rPr>
              <a:t>: </a:t>
            </a:r>
            <a:r>
              <a:rPr lang="it-IT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pazienti con cardiopatia che accusano sintomi di scompenso o con pregressi</a:t>
            </a:r>
            <a:r>
              <a:rPr lang="it-IT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</a:t>
            </a:r>
            <a:r>
              <a:rPr lang="it-IT" dirty="0">
                <a:latin typeface="Times New Roman" panose="02020603050405020304" pitchFamily="18" charset="0"/>
                <a:ea typeface="Aptos" panose="020B0004020202020204" pitchFamily="34" charset="0"/>
                <a:cs typeface="+mn-cs"/>
              </a:rPr>
              <a:t>intomi di scompenso</a:t>
            </a:r>
          </a:p>
        </p:txBody>
      </p:sp>
      <p:sp>
        <p:nvSpPr>
          <p:cNvPr id="14342" name="CasellaDiTesto 4"/>
          <p:cNvSpPr txBox="1">
            <a:spLocks noChangeArrowheads="1"/>
          </p:cNvSpPr>
          <p:nvPr/>
        </p:nvSpPr>
        <p:spPr bwMode="auto">
          <a:xfrm>
            <a:off x="5884863" y="1303338"/>
            <a:ext cx="3730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3200">
                <a:latin typeface="Calibri" pitchFamily="34" charset="0"/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/>
            </a:extLst>
          </p:cNvPr>
          <p:cNvSpPr txBox="1"/>
          <p:nvPr/>
        </p:nvSpPr>
        <p:spPr>
          <a:xfrm>
            <a:off x="206375" y="1173163"/>
            <a:ext cx="3362325" cy="30162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latin typeface="+mn-lt"/>
                <a:cs typeface="+mn-cs"/>
              </a:rPr>
              <a:t>SCENARIO 1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400" dirty="0">
                <a:latin typeface="+mn-lt"/>
                <a:cs typeface="+mn-cs"/>
              </a:rPr>
              <a:t>Dispnea persistente nonostante trattamento iniziale e necessità di NIV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400" dirty="0">
                <a:latin typeface="+mn-lt"/>
                <a:cs typeface="+mn-cs"/>
              </a:rPr>
              <a:t>Congestione polmonare refrattaria alla terapia diuretica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400" dirty="0">
                <a:latin typeface="+mn-lt"/>
                <a:cs typeface="+mn-cs"/>
              </a:rPr>
              <a:t>Instabilità emodinamica/elettrica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400" dirty="0">
                <a:latin typeface="+mn-lt"/>
                <a:cs typeface="+mn-cs"/>
              </a:rPr>
              <a:t>Sindrome coronarica acuta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400" dirty="0">
                <a:latin typeface="+mn-lt"/>
                <a:cs typeface="+mn-cs"/>
              </a:rPr>
              <a:t>Insufficienza respiratoria da patologie polmonari o severo quadro flogistico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400" dirty="0">
                <a:latin typeface="+mn-lt"/>
                <a:cs typeface="+mn-cs"/>
              </a:rPr>
              <a:t>Insufficienza renale cronica riacutizzata o acuta con necessità di diuretici ad alte dosi e/ terapia sostitutiva renale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b="1" dirty="0">
              <a:latin typeface="+mn-lt"/>
              <a:cs typeface="+mn-cs"/>
            </a:endParaRPr>
          </a:p>
        </p:txBody>
      </p:sp>
      <p:sp>
        <p:nvSpPr>
          <p:cNvPr id="8" name="Freccia in giù 7">
            <a:extLst>
              <a:ext uri="{FF2B5EF4-FFF2-40B4-BE49-F238E27FC236}"/>
            </a:extLst>
          </p:cNvPr>
          <p:cNvSpPr/>
          <p:nvPr/>
        </p:nvSpPr>
        <p:spPr>
          <a:xfrm>
            <a:off x="1730375" y="4427538"/>
            <a:ext cx="314325" cy="47307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9" name="CasellaDiTesto 8">
            <a:extLst>
              <a:ext uri="{FF2B5EF4-FFF2-40B4-BE49-F238E27FC236}"/>
            </a:extLst>
          </p:cNvPr>
          <p:cNvSpPr txBox="1"/>
          <p:nvPr/>
        </p:nvSpPr>
        <p:spPr>
          <a:xfrm>
            <a:off x="246063" y="4900613"/>
            <a:ext cx="3322637" cy="83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600" dirty="0">
                <a:latin typeface="+mn-lt"/>
                <a:cs typeface="+mn-cs"/>
              </a:rPr>
              <a:t>Sub-intensiva MURG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600" dirty="0">
                <a:latin typeface="+mn-lt"/>
                <a:cs typeface="+mn-cs"/>
              </a:rPr>
              <a:t>Rianimazione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600" dirty="0">
                <a:latin typeface="+mn-lt"/>
                <a:cs typeface="+mn-cs"/>
              </a:rPr>
              <a:t>MURG</a:t>
            </a:r>
          </a:p>
        </p:txBody>
      </p:sp>
      <p:sp>
        <p:nvSpPr>
          <p:cNvPr id="10" name="CasellaDiTesto 9">
            <a:extLst>
              <a:ext uri="{FF2B5EF4-FFF2-40B4-BE49-F238E27FC236}"/>
            </a:extLst>
          </p:cNvPr>
          <p:cNvSpPr txBox="1"/>
          <p:nvPr/>
        </p:nvSpPr>
        <p:spPr>
          <a:xfrm>
            <a:off x="3725863" y="128588"/>
            <a:ext cx="4110037" cy="3683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latin typeface="+mn-lt"/>
                <a:cs typeface="+mn-cs"/>
              </a:rPr>
              <a:t>PRONTO SOCCORSO</a:t>
            </a:r>
          </a:p>
        </p:txBody>
      </p:sp>
      <p:sp>
        <p:nvSpPr>
          <p:cNvPr id="15365" name="CasellaDiTesto 12"/>
          <p:cNvSpPr txBox="1">
            <a:spLocks noChangeArrowheads="1"/>
          </p:cNvSpPr>
          <p:nvPr/>
        </p:nvSpPr>
        <p:spPr bwMode="auto">
          <a:xfrm>
            <a:off x="1390650" y="4110038"/>
            <a:ext cx="9953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latin typeface="Calibri" pitchFamily="34" charset="0"/>
              </a:rPr>
              <a:t>Ricovero</a:t>
            </a:r>
          </a:p>
        </p:txBody>
      </p:sp>
      <p:sp>
        <p:nvSpPr>
          <p:cNvPr id="14" name="CasellaDiTesto 13">
            <a:extLst>
              <a:ext uri="{FF2B5EF4-FFF2-40B4-BE49-F238E27FC236}"/>
            </a:extLst>
          </p:cNvPr>
          <p:cNvSpPr txBox="1"/>
          <p:nvPr/>
        </p:nvSpPr>
        <p:spPr>
          <a:xfrm>
            <a:off x="4056063" y="1203325"/>
            <a:ext cx="3643312" cy="29543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latin typeface="+mn-lt"/>
                <a:cs typeface="+mn-cs"/>
              </a:rPr>
              <a:t>SCENARIO 2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400" dirty="0">
                <a:latin typeface="+mn-lt"/>
                <a:cs typeface="+mn-cs"/>
              </a:rPr>
              <a:t>Miglioramento della dispnea dopo trattamento iniziale con persistenza di segni di congestione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400" dirty="0" err="1">
                <a:latin typeface="+mn-lt"/>
                <a:cs typeface="+mn-cs"/>
              </a:rPr>
              <a:t>PAs</a:t>
            </a:r>
            <a:r>
              <a:rPr lang="it-IT" sz="1400" dirty="0">
                <a:latin typeface="+mn-lt"/>
                <a:cs typeface="+mn-cs"/>
              </a:rPr>
              <a:t> &gt; 100 mmHg e FC compresa tra 50-120 bpm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400" dirty="0">
                <a:latin typeface="+mn-lt"/>
                <a:cs typeface="+mn-cs"/>
              </a:rPr>
              <a:t>Riacutizzazione di BPCO con associata insufficienza respiratoria senza necessità di ventilazione e/o severo quadro flogistico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400" dirty="0">
                <a:latin typeface="+mn-lt"/>
                <a:cs typeface="+mn-cs"/>
              </a:rPr>
              <a:t>Insufficienza renale cronica riacutizzata senza necessità terapia renale sostitutiva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400" dirty="0">
                <a:latin typeface="+mn-lt"/>
                <a:cs typeface="+mn-cs"/>
              </a:rPr>
              <a:t>Pazienti con comorbidità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400" dirty="0">
              <a:latin typeface="+mn-lt"/>
              <a:cs typeface="+mn-cs"/>
            </a:endParaRPr>
          </a:p>
        </p:txBody>
      </p:sp>
      <p:sp>
        <p:nvSpPr>
          <p:cNvPr id="15367" name="CasellaDiTesto 14"/>
          <p:cNvSpPr txBox="1">
            <a:spLocks noChangeArrowheads="1"/>
          </p:cNvSpPr>
          <p:nvPr/>
        </p:nvSpPr>
        <p:spPr bwMode="auto">
          <a:xfrm>
            <a:off x="5380038" y="4108450"/>
            <a:ext cx="9953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latin typeface="Calibri" pitchFamily="34" charset="0"/>
              </a:rPr>
              <a:t>Ricovero</a:t>
            </a:r>
          </a:p>
        </p:txBody>
      </p:sp>
      <p:sp>
        <p:nvSpPr>
          <p:cNvPr id="16" name="Freccia in giù 15">
            <a:extLst>
              <a:ext uri="{FF2B5EF4-FFF2-40B4-BE49-F238E27FC236}"/>
            </a:extLst>
          </p:cNvPr>
          <p:cNvSpPr/>
          <p:nvPr/>
        </p:nvSpPr>
        <p:spPr>
          <a:xfrm>
            <a:off x="5719763" y="4427538"/>
            <a:ext cx="314325" cy="47307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7" name="CasellaDiTesto 16">
            <a:extLst>
              <a:ext uri="{FF2B5EF4-FFF2-40B4-BE49-F238E27FC236}"/>
            </a:extLst>
          </p:cNvPr>
          <p:cNvSpPr txBox="1"/>
          <p:nvPr/>
        </p:nvSpPr>
        <p:spPr>
          <a:xfrm>
            <a:off x="4056063" y="4900613"/>
            <a:ext cx="3643312" cy="830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600" dirty="0">
                <a:latin typeface="+mn-lt"/>
                <a:cs typeface="+mn-cs"/>
              </a:rPr>
              <a:t>Medicina </a:t>
            </a:r>
            <a:r>
              <a:rPr lang="it-IT" sz="1600" dirty="0" err="1">
                <a:latin typeface="+mn-lt"/>
                <a:cs typeface="+mn-cs"/>
              </a:rPr>
              <a:t>Polispecialistica_Cardiologia</a:t>
            </a:r>
            <a:endParaRPr lang="it-IT" sz="1600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600" dirty="0">
                <a:latin typeface="+mn-lt"/>
                <a:cs typeface="+mn-cs"/>
              </a:rPr>
              <a:t>Medicina Interna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600" dirty="0">
                <a:latin typeface="+mn-lt"/>
                <a:cs typeface="+mn-cs"/>
              </a:rPr>
              <a:t>Geriatria</a:t>
            </a:r>
          </a:p>
        </p:txBody>
      </p:sp>
      <p:sp>
        <p:nvSpPr>
          <p:cNvPr id="15370" name="CasellaDiTesto 17"/>
          <p:cNvSpPr txBox="1">
            <a:spLocks noChangeArrowheads="1"/>
          </p:cNvSpPr>
          <p:nvPr/>
        </p:nvSpPr>
        <p:spPr bwMode="auto">
          <a:xfrm>
            <a:off x="2644775" y="628650"/>
            <a:ext cx="6834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>
                <a:latin typeface="Calibri" pitchFamily="34" charset="0"/>
              </a:rPr>
              <a:t>PAZIENTI CON SEGNI E SINTOMI DI SCOMPENSO CARDIACO (SC)</a:t>
            </a:r>
          </a:p>
        </p:txBody>
      </p:sp>
      <p:sp>
        <p:nvSpPr>
          <p:cNvPr id="19" name="CasellaDiTesto 18">
            <a:extLst>
              <a:ext uri="{FF2B5EF4-FFF2-40B4-BE49-F238E27FC236}"/>
            </a:extLst>
          </p:cNvPr>
          <p:cNvSpPr txBox="1"/>
          <p:nvPr/>
        </p:nvSpPr>
        <p:spPr>
          <a:xfrm>
            <a:off x="8191500" y="1203325"/>
            <a:ext cx="3844925" cy="31702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latin typeface="+mn-lt"/>
                <a:cs typeface="+mn-cs"/>
              </a:rPr>
              <a:t>SCENARIO 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latin typeface="+mn-lt"/>
                <a:cs typeface="+mn-cs"/>
              </a:rPr>
              <a:t>Si verifica nel Paziente con SC cronico noto con: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400" dirty="0">
                <a:latin typeface="+mn-lt"/>
                <a:cs typeface="+mn-cs"/>
              </a:rPr>
              <a:t>Risoluzione della dispnea e dei segni di congestione: significativa risposta al trattamento iniziale con miglioramento dei sintomi, FC a riposo &lt; 100 bpm,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400" dirty="0">
                <a:latin typeface="+mn-lt"/>
                <a:cs typeface="+mn-cs"/>
              </a:rPr>
              <a:t>Assenza di ipotensione ortostatica, adeguata diuresi, SaO2 &gt; 90%,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400" dirty="0">
                <a:latin typeface="+mn-lt"/>
                <a:cs typeface="+mn-cs"/>
              </a:rPr>
              <a:t>Assenza di peggioramento funzione renale (riduzione filtrato glomerulare &lt;25% o incremento della creatinina &lt;0.3 mg/dl);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400" dirty="0">
                <a:latin typeface="+mn-lt"/>
                <a:cs typeface="+mn-cs"/>
              </a:rPr>
              <a:t>Identificazione e correzione del fattore precipitante l’episodio acuto;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400" dirty="0">
                <a:latin typeface="+mn-lt"/>
                <a:cs typeface="+mn-cs"/>
              </a:rPr>
              <a:t>Assenza di severe comorbilità.</a:t>
            </a:r>
          </a:p>
        </p:txBody>
      </p:sp>
      <p:sp>
        <p:nvSpPr>
          <p:cNvPr id="20" name="Freccia in giù 19">
            <a:extLst>
              <a:ext uri="{FF2B5EF4-FFF2-40B4-BE49-F238E27FC236}"/>
            </a:extLst>
          </p:cNvPr>
          <p:cNvSpPr/>
          <p:nvPr/>
        </p:nvSpPr>
        <p:spPr>
          <a:xfrm>
            <a:off x="9956800" y="4427538"/>
            <a:ext cx="314325" cy="22383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5373" name="CasellaDiTesto 20"/>
          <p:cNvSpPr txBox="1">
            <a:spLocks noChangeArrowheads="1"/>
          </p:cNvSpPr>
          <p:nvPr/>
        </p:nvSpPr>
        <p:spPr bwMode="auto">
          <a:xfrm>
            <a:off x="9509125" y="4608513"/>
            <a:ext cx="12096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latin typeface="Calibri" pitchFamily="34" charset="0"/>
              </a:rPr>
              <a:t>Dimissione</a:t>
            </a:r>
          </a:p>
        </p:txBody>
      </p:sp>
      <p:sp>
        <p:nvSpPr>
          <p:cNvPr id="22" name="CasellaDiTesto 21">
            <a:extLst>
              <a:ext uri="{FF2B5EF4-FFF2-40B4-BE49-F238E27FC236}"/>
            </a:extLst>
          </p:cNvPr>
          <p:cNvSpPr txBox="1"/>
          <p:nvPr/>
        </p:nvSpPr>
        <p:spPr>
          <a:xfrm>
            <a:off x="8191500" y="4916488"/>
            <a:ext cx="3898900" cy="584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600" dirty="0">
                <a:latin typeface="+mn-lt"/>
                <a:cs typeface="+mn-cs"/>
              </a:rPr>
              <a:t>Presa in carico Ambulatorio SC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1600" dirty="0">
                <a:latin typeface="+mn-lt"/>
                <a:cs typeface="+mn-cs"/>
              </a:rPr>
              <a:t>Rinvio MMG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/>
            </a:extLst>
          </p:cNvPr>
          <p:cNvSpPr txBox="1"/>
          <p:nvPr/>
        </p:nvSpPr>
        <p:spPr>
          <a:xfrm>
            <a:off x="1809750" y="107950"/>
            <a:ext cx="8347075" cy="64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latin typeface="+mn-lt"/>
                <a:cs typeface="+mn-cs"/>
              </a:rPr>
              <a:t>AREA DEGENZA NON INTENSIVA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latin typeface="+mn-lt"/>
                <a:cs typeface="+mn-cs"/>
              </a:rPr>
              <a:t>( Medicina </a:t>
            </a:r>
            <a:r>
              <a:rPr lang="it-IT" b="1" dirty="0" err="1">
                <a:latin typeface="+mn-lt"/>
                <a:cs typeface="+mn-cs"/>
              </a:rPr>
              <a:t>Polispecialistica_Cardiologia</a:t>
            </a:r>
            <a:r>
              <a:rPr lang="it-IT" b="1" dirty="0">
                <a:latin typeface="+mn-lt"/>
                <a:cs typeface="+mn-cs"/>
              </a:rPr>
              <a:t> – Medicina Interna-Geriatria)</a:t>
            </a:r>
          </a:p>
        </p:txBody>
      </p:sp>
      <p:cxnSp>
        <p:nvCxnSpPr>
          <p:cNvPr id="6" name="Connettore diritto 5">
            <a:extLst>
              <a:ext uri="{FF2B5EF4-FFF2-40B4-BE49-F238E27FC236}"/>
            </a:extLst>
          </p:cNvPr>
          <p:cNvCxnSpPr/>
          <p:nvPr/>
        </p:nvCxnSpPr>
        <p:spPr>
          <a:xfrm>
            <a:off x="6016625" y="754063"/>
            <a:ext cx="0" cy="50165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 flipH="1">
            <a:off x="776288" y="1550988"/>
            <a:ext cx="10796587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>
            <a:off x="776288" y="1550988"/>
            <a:ext cx="0" cy="573087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/>
            </a:extLst>
          </p:cNvPr>
          <p:cNvCxnSpPr/>
          <p:nvPr/>
        </p:nvCxnSpPr>
        <p:spPr>
          <a:xfrm>
            <a:off x="6011863" y="1550988"/>
            <a:ext cx="0" cy="50165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/>
            </a:extLst>
          </p:cNvPr>
          <p:cNvCxnSpPr/>
          <p:nvPr/>
        </p:nvCxnSpPr>
        <p:spPr>
          <a:xfrm>
            <a:off x="11572875" y="1550988"/>
            <a:ext cx="0" cy="50165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/>
            </a:extLst>
          </p:cNvPr>
          <p:cNvSpPr txBox="1"/>
          <p:nvPr/>
        </p:nvSpPr>
        <p:spPr>
          <a:xfrm>
            <a:off x="117475" y="2124075"/>
            <a:ext cx="1790700" cy="368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+mn-lt"/>
                <a:cs typeface="+mn-cs"/>
              </a:rPr>
              <a:t> NUCOT</a:t>
            </a:r>
          </a:p>
        </p:txBody>
      </p:sp>
      <p:sp>
        <p:nvSpPr>
          <p:cNvPr id="16" name="CasellaDiTesto 15">
            <a:extLst>
              <a:ext uri="{FF2B5EF4-FFF2-40B4-BE49-F238E27FC236}"/>
            </a:extLst>
          </p:cNvPr>
          <p:cNvSpPr txBox="1"/>
          <p:nvPr/>
        </p:nvSpPr>
        <p:spPr>
          <a:xfrm>
            <a:off x="3725863" y="1235075"/>
            <a:ext cx="4562475" cy="6477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+mn-lt"/>
                <a:cs typeface="+mn-cs"/>
              </a:rPr>
              <a:t>IN DIMISSIONE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+mn-lt"/>
                <a:cs typeface="+mn-cs"/>
              </a:rPr>
              <a:t>In base alle caratteristiche cliniche/sociali</a:t>
            </a:r>
          </a:p>
        </p:txBody>
      </p:sp>
      <p:sp>
        <p:nvSpPr>
          <p:cNvPr id="17" name="CasellaDiTesto 16">
            <a:extLst>
              <a:ext uri="{FF2B5EF4-FFF2-40B4-BE49-F238E27FC236}"/>
            </a:extLst>
          </p:cNvPr>
          <p:cNvSpPr txBox="1"/>
          <p:nvPr/>
        </p:nvSpPr>
        <p:spPr>
          <a:xfrm>
            <a:off x="4508500" y="2085975"/>
            <a:ext cx="2949575" cy="6461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+mn-lt"/>
                <a:cs typeface="+mn-cs"/>
              </a:rPr>
              <a:t>Ambulatorio scompenso Cardiaco Ospedaliero</a:t>
            </a:r>
          </a:p>
        </p:txBody>
      </p:sp>
      <p:sp>
        <p:nvSpPr>
          <p:cNvPr id="18" name="CasellaDiTesto 17">
            <a:extLst>
              <a:ext uri="{FF2B5EF4-FFF2-40B4-BE49-F238E27FC236}"/>
            </a:extLst>
          </p:cNvPr>
          <p:cNvSpPr txBox="1"/>
          <p:nvPr/>
        </p:nvSpPr>
        <p:spPr>
          <a:xfrm>
            <a:off x="10283825" y="2085975"/>
            <a:ext cx="1790700" cy="3698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+mn-lt"/>
                <a:cs typeface="+mn-cs"/>
              </a:rPr>
              <a:t>MMG</a:t>
            </a:r>
          </a:p>
        </p:txBody>
      </p:sp>
      <p:sp>
        <p:nvSpPr>
          <p:cNvPr id="19" name="CasellaDiTesto 18">
            <a:extLst>
              <a:ext uri="{FF2B5EF4-FFF2-40B4-BE49-F238E27FC236}"/>
            </a:extLst>
          </p:cNvPr>
          <p:cNvSpPr txBox="1"/>
          <p:nvPr/>
        </p:nvSpPr>
        <p:spPr>
          <a:xfrm>
            <a:off x="4537075" y="3001963"/>
            <a:ext cx="2949575" cy="9540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latin typeface="+mn-lt"/>
                <a:cs typeface="+mn-cs"/>
              </a:rPr>
              <a:t>Il Case Manager dello Scompenso Cardiaco darà un appuntamento al paziente per la visita successiva entro 30 giorni dalla dimissione</a:t>
            </a:r>
          </a:p>
        </p:txBody>
      </p:sp>
      <p:sp>
        <p:nvSpPr>
          <p:cNvPr id="20" name="CasellaDiTesto 19">
            <a:extLst>
              <a:ext uri="{FF2B5EF4-FFF2-40B4-BE49-F238E27FC236}"/>
            </a:extLst>
          </p:cNvPr>
          <p:cNvSpPr txBox="1"/>
          <p:nvPr/>
        </p:nvSpPr>
        <p:spPr>
          <a:xfrm>
            <a:off x="117475" y="2124075"/>
            <a:ext cx="1790700" cy="368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+mn-lt"/>
                <a:cs typeface="+mn-cs"/>
              </a:rPr>
              <a:t> NUCOT</a:t>
            </a:r>
          </a:p>
        </p:txBody>
      </p:sp>
      <p:sp>
        <p:nvSpPr>
          <p:cNvPr id="21" name="CasellaDiTesto 20">
            <a:extLst>
              <a:ext uri="{FF2B5EF4-FFF2-40B4-BE49-F238E27FC236}"/>
            </a:extLst>
          </p:cNvPr>
          <p:cNvSpPr txBox="1"/>
          <p:nvPr/>
        </p:nvSpPr>
        <p:spPr>
          <a:xfrm>
            <a:off x="9124950" y="2754313"/>
            <a:ext cx="2949575" cy="26543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  <a:defRPr/>
            </a:pPr>
            <a:r>
              <a:rPr lang="it-IT" sz="1400">
                <a:latin typeface="Calibri" pitchFamily="34" charset="0"/>
              </a:rPr>
              <a:t>Entro 7 giorni dalla dimissione il paziente dovrà recarsi presso il proprio MMG</a:t>
            </a:r>
          </a:p>
          <a:p>
            <a:pPr marL="285750" indent="-285750">
              <a:buFont typeface="Arial" charset="0"/>
              <a:buChar char="•"/>
              <a:defRPr/>
            </a:pPr>
            <a:r>
              <a:rPr lang="it-IT" sz="1400">
                <a:latin typeface="Calibri" pitchFamily="34" charset="0"/>
              </a:rPr>
              <a:t>MMG che sarà contattato dall’Infermiere Refernte dello Scompenso Cardiaco al momento della dimissione per valutare insieme (dopo colloqui con il Cardiologo di riferimento) l’ter successivo</a:t>
            </a:r>
          </a:p>
          <a:p>
            <a:pPr marL="285750" indent="-285750">
              <a:buFont typeface="Arial" charset="0"/>
              <a:buChar char="•"/>
              <a:defRPr/>
            </a:pPr>
            <a:r>
              <a:rPr lang="it-IT" sz="1400">
                <a:latin typeface="Calibri" pitchFamily="34" charset="0"/>
              </a:rPr>
              <a:t>Presa in carico presso l’Ambulatorio delle cronicità</a:t>
            </a:r>
          </a:p>
        </p:txBody>
      </p:sp>
      <p:sp>
        <p:nvSpPr>
          <p:cNvPr id="22" name="CasellaDiTesto 21">
            <a:extLst>
              <a:ext uri="{FF2B5EF4-FFF2-40B4-BE49-F238E27FC236}"/>
            </a:extLst>
          </p:cNvPr>
          <p:cNvSpPr txBox="1"/>
          <p:nvPr/>
        </p:nvSpPr>
        <p:spPr>
          <a:xfrm>
            <a:off x="117475" y="2774950"/>
            <a:ext cx="2949575" cy="26543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  <a:defRPr/>
            </a:pPr>
            <a:r>
              <a:rPr lang="it-IT" sz="1400">
                <a:latin typeface="Calibri" pitchFamily="34" charset="0"/>
              </a:rPr>
              <a:t>ADI</a:t>
            </a:r>
          </a:p>
          <a:p>
            <a:pPr marL="285750" indent="-285750">
              <a:buFont typeface="Arial" charset="0"/>
              <a:buChar char="•"/>
              <a:defRPr/>
            </a:pPr>
            <a:r>
              <a:rPr lang="it-IT" sz="1400">
                <a:latin typeface="Calibri" pitchFamily="34" charset="0"/>
              </a:rPr>
              <a:t>OSCO</a:t>
            </a:r>
          </a:p>
          <a:p>
            <a:pPr marL="285750" indent="-285750">
              <a:buFont typeface="Arial" charset="0"/>
              <a:buChar char="•"/>
              <a:defRPr/>
            </a:pPr>
            <a:r>
              <a:rPr lang="it-IT" sz="1400">
                <a:latin typeface="Calibri" pitchFamily="34" charset="0"/>
              </a:rPr>
              <a:t>CRA</a:t>
            </a:r>
          </a:p>
          <a:p>
            <a:pPr marL="285750" indent="-285750">
              <a:defRPr/>
            </a:pPr>
            <a:r>
              <a:rPr lang="it-IT" sz="1400">
                <a:latin typeface="Calibri" pitchFamily="34" charset="0"/>
              </a:rPr>
              <a:t>IL MMG che sarà contattato dall’Infermiere Referente Ambulatorio dello Scompenso Cardiaco al momento della dimissione per valutare insieme (dopo colloqui con il Cardiologo di riferimento) l’ter successivo</a:t>
            </a:r>
          </a:p>
          <a:p>
            <a:pPr marL="285750" indent="-285750">
              <a:buFont typeface="Arial" charset="0"/>
              <a:buChar char="•"/>
              <a:defRPr/>
            </a:pPr>
            <a:r>
              <a:rPr lang="it-IT" sz="1400">
                <a:latin typeface="Calibri" pitchFamily="34" charset="0"/>
              </a:rPr>
              <a:t>Presa in carico presso l’Ambulatorio delle cronicità</a:t>
            </a:r>
          </a:p>
        </p:txBody>
      </p:sp>
      <p:cxnSp>
        <p:nvCxnSpPr>
          <p:cNvPr id="23" name="Connettore diritto 22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>
            <a:off x="776288" y="2505075"/>
            <a:ext cx="0" cy="269875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>
            <a:off x="6046788" y="2732088"/>
            <a:ext cx="0" cy="269875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>
            <a:off x="11572875" y="2462213"/>
            <a:ext cx="0" cy="269875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/>
            </a:extLst>
          </p:cNvPr>
          <p:cNvSpPr txBox="1"/>
          <p:nvPr/>
        </p:nvSpPr>
        <p:spPr>
          <a:xfrm>
            <a:off x="3397250" y="4122738"/>
            <a:ext cx="5554663" cy="2654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latin typeface="+mn-lt"/>
                <a:cs typeface="+mn-cs"/>
              </a:rPr>
              <a:t>LETTERA DI DIMISSIONE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it-IT" sz="1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Diagnosi di scompenso cardiaco</a:t>
            </a:r>
            <a:r>
              <a:rPr lang="it-IT" sz="1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-</a:t>
            </a:r>
            <a:r>
              <a:rPr lang="it-IT" sz="1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Classe NYHA</a:t>
            </a:r>
            <a:endParaRPr lang="it-IT" sz="1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it-IT" sz="1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Eziologia della cardiopatia di base</a:t>
            </a:r>
            <a:r>
              <a:rPr lang="it-IT" sz="1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it-IT" sz="1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Fattore precipitante</a:t>
            </a:r>
            <a:endParaRPr lang="it-IT" sz="1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it-IT" sz="1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Comorbilità</a:t>
            </a:r>
            <a:r>
              <a:rPr lang="it-IT" sz="1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-</a:t>
            </a:r>
            <a:r>
              <a:rPr lang="it-IT" sz="10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Ecocardio</a:t>
            </a:r>
            <a:r>
              <a:rPr lang="it-IT" sz="1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con esplicitazione di FE (</a:t>
            </a:r>
            <a:r>
              <a:rPr lang="it-IT" sz="10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 data di programmazione</a:t>
            </a:r>
            <a:r>
              <a:rPr lang="it-IT" sz="1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endParaRPr lang="it-IT" sz="1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it-IT" sz="1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ECG</a:t>
            </a:r>
            <a:r>
              <a:rPr lang="it-IT" sz="1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it-IT" sz="1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Referti di indagini strumentali e di Laboratorio (sodio, potassio, emocromo, creatinina, </a:t>
            </a:r>
            <a:r>
              <a:rPr lang="it-IT" sz="10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eGRF</a:t>
            </a:r>
            <a:r>
              <a:rPr lang="it-IT" sz="1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endParaRPr lang="it-IT" sz="1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it-IT" sz="1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Peso all’ingresso e alla dimissione</a:t>
            </a:r>
            <a:r>
              <a:rPr lang="it-IT" sz="1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-</a:t>
            </a:r>
            <a:r>
              <a:rPr lang="it-IT" sz="1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Pressione Arteriosa/ Frequenza Cardiaca alla dimissione</a:t>
            </a:r>
            <a:endParaRPr lang="it-IT" sz="1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it-IT" sz="1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Terapia con indicazioni (posologia/ orario/indicazioni per titolazione). </a:t>
            </a:r>
            <a:endParaRPr lang="it-IT" sz="1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it-IT" sz="1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Terapia disponibile per almeno 7 giorni</a:t>
            </a:r>
            <a:endParaRPr lang="it-IT" sz="1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it-IT" sz="1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Indicazione di avvenuto Counseling infermieristico durante la degenza</a:t>
            </a:r>
            <a:endParaRPr lang="it-IT" sz="1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defRPr/>
            </a:pPr>
            <a:r>
              <a:rPr lang="it-IT" sz="1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Indicazione a contattare entro 7 giorni il MMG</a:t>
            </a:r>
            <a:endParaRPr lang="it-IT" sz="1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1" name="Connettore diritto 30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 flipH="1">
            <a:off x="3092450" y="4629150"/>
            <a:ext cx="3048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 flipH="1">
            <a:off x="8972550" y="4622800"/>
            <a:ext cx="1524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/>
            </a:extLst>
          </p:cNvPr>
          <p:cNvCxnSpPr>
            <a:cxnSpLocks/>
            <a:stCxn id="19" idx="2"/>
          </p:cNvCxnSpPr>
          <p:nvPr/>
        </p:nvCxnSpPr>
        <p:spPr>
          <a:xfrm flipH="1">
            <a:off x="6007100" y="3956050"/>
            <a:ext cx="4763" cy="1666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/>
            </a:extLst>
          </p:cNvPr>
          <p:cNvSpPr txBox="1"/>
          <p:nvPr/>
        </p:nvSpPr>
        <p:spPr>
          <a:xfrm>
            <a:off x="1809750" y="147638"/>
            <a:ext cx="8347075" cy="3698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latin typeface="+mn-lt"/>
                <a:cs typeface="+mn-cs"/>
              </a:rPr>
              <a:t>PAZIENTE IN CARICO ALL’ AMBULATORIO DELLA CRONICITA’ </a:t>
            </a:r>
          </a:p>
        </p:txBody>
      </p:sp>
      <p:sp>
        <p:nvSpPr>
          <p:cNvPr id="17410" name="CasellaDiTesto 5"/>
          <p:cNvSpPr txBox="1">
            <a:spLocks noChangeArrowheads="1"/>
          </p:cNvSpPr>
          <p:nvPr/>
        </p:nvSpPr>
        <p:spPr bwMode="auto">
          <a:xfrm>
            <a:off x="0" y="938213"/>
            <a:ext cx="12192000" cy="531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it-IT"/>
              <a:t>L’infermiere dell’ambulatorio cronicità contatta telefonicamente i pz segnalati dal MMG o dal  Case Manager dello Scompenso Cardiaco e concorda il primo appuntamento presso l’ambulatorio cronicità in base al livello di rischio segnalato:</a:t>
            </a:r>
          </a:p>
          <a:p>
            <a:pPr marL="285750" indent="-285750">
              <a:buFont typeface="Arial" charset="0"/>
              <a:buChar char="•"/>
            </a:pPr>
            <a:r>
              <a:rPr lang="it-IT"/>
              <a:t>entro 15 gg dalla segnalazione in caso di paziente classe NYHA II e III</a:t>
            </a:r>
          </a:p>
          <a:p>
            <a:pPr marL="285750" indent="-285750">
              <a:buFont typeface="Arial" charset="0"/>
              <a:buChar char="•"/>
            </a:pPr>
            <a:r>
              <a:rPr lang="it-IT"/>
              <a:t>entro 30 gg dalla segnalazione in caso di paziente classe NYHA I</a:t>
            </a:r>
          </a:p>
          <a:p>
            <a:pPr marL="285750" indent="-285750"/>
            <a:endParaRPr lang="it-IT"/>
          </a:p>
          <a:p>
            <a:pPr marL="285750" indent="-285750">
              <a:buFont typeface="Wingdings" pitchFamily="2" charset="2"/>
              <a:buChar char="q"/>
            </a:pPr>
            <a:r>
              <a:rPr lang="it-IT"/>
              <a:t>Il MMG, infermiere dell’ambulatorio cronicità, e l’infermiere referente dello Scompenso Cardiaco insieme sono le figure di riferimento della presa in carico del pz presso l’ambulatorio territoriale, con l’ausilio del cardiologo territoriale.</a:t>
            </a:r>
          </a:p>
          <a:p>
            <a:pPr marL="285750" indent="-285750"/>
            <a:endParaRPr lang="it-IT"/>
          </a:p>
          <a:p>
            <a:pPr marL="285750" indent="-285750">
              <a:buFont typeface="Wingdings" pitchFamily="2" charset="2"/>
              <a:buChar char="q"/>
            </a:pPr>
            <a:r>
              <a:rPr lang="it-IT"/>
              <a:t>Prima della data del primo appuntamento, l’infermiere contatta il MMG per acquisire le eventuali informazioni mancanti e per concordare il piano di assistenza del paziente.</a:t>
            </a:r>
          </a:p>
          <a:p>
            <a:pPr marL="285750" indent="-285750"/>
            <a:endParaRPr lang="it-IT"/>
          </a:p>
          <a:p>
            <a:pPr marL="285750" indent="-285750">
              <a:buFont typeface="Wingdings" pitchFamily="2" charset="2"/>
              <a:buChar char="q"/>
            </a:pPr>
            <a:r>
              <a:rPr lang="it-IT"/>
              <a:t>Al primo appuntamento, l’infermiere:</a:t>
            </a:r>
          </a:p>
          <a:p>
            <a:pPr marL="285750" indent="-285750">
              <a:buFont typeface="Arial" charset="0"/>
              <a:buChar char="•"/>
            </a:pPr>
            <a:r>
              <a:rPr lang="it-IT"/>
              <a:t>Accoglie il paziente e provvede a illustrare il programma di presa in carico, a fornire informazione sulle finalità e a consegnare apposita informativa.</a:t>
            </a:r>
          </a:p>
          <a:p>
            <a:pPr marL="285750" indent="-285750">
              <a:buFont typeface="Arial" charset="0"/>
              <a:buChar char="•"/>
            </a:pPr>
            <a:r>
              <a:rPr lang="it-IT">
                <a:latin typeface="Symbol" pitchFamily="18" charset="2"/>
              </a:rPr>
              <a:t> </a:t>
            </a:r>
            <a:r>
              <a:rPr lang="it-IT"/>
              <a:t>Provvede ad eseguire la prima valutazione e le attività previste (anamnesi infermieristica, individuazione della figura del caregiver di riferimento, raccolta dati, predisposizione cartella integrata, ecc).</a:t>
            </a:r>
          </a:p>
          <a:p>
            <a:pPr marL="285750" indent="-285750">
              <a:buFont typeface="Arial" charset="0"/>
              <a:buChar char="•"/>
            </a:pPr>
            <a:r>
              <a:rPr lang="it-IT"/>
              <a:t>Concorda con il MMG il programma di presa incarico e follow up</a:t>
            </a:r>
            <a:endParaRPr lang="it-IT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/>
            </a:extLst>
          </p:cNvPr>
          <p:cNvSpPr txBox="1"/>
          <p:nvPr/>
        </p:nvSpPr>
        <p:spPr>
          <a:xfrm>
            <a:off x="1809750" y="147638"/>
            <a:ext cx="8347075" cy="3698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latin typeface="+mn-lt"/>
                <a:cs typeface="+mn-cs"/>
              </a:rPr>
              <a:t>PAZIENTE IN CARICO ALL’ AMBULATORIO DELLA CRONICITA’ </a:t>
            </a:r>
          </a:p>
        </p:txBody>
      </p:sp>
      <p:graphicFrame>
        <p:nvGraphicFramePr>
          <p:cNvPr id="5" name="Tabella 4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95250" y="641350"/>
          <a:ext cx="11979275" cy="5445125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654132">
                  <a:extLst>
                    <a:ext uri="{9D8B030D-6E8A-4147-A177-3AD203B41FA5}"/>
                  </a:extLst>
                </a:gridCol>
                <a:gridCol w="2335351">
                  <a:extLst>
                    <a:ext uri="{9D8B030D-6E8A-4147-A177-3AD203B41FA5}"/>
                  </a:extLst>
                </a:gridCol>
                <a:gridCol w="2994742">
                  <a:extLst>
                    <a:ext uri="{9D8B030D-6E8A-4147-A177-3AD203B41FA5}"/>
                  </a:extLst>
                </a:gridCol>
                <a:gridCol w="2994742">
                  <a:extLst>
                    <a:ext uri="{9D8B030D-6E8A-4147-A177-3AD203B41FA5}"/>
                  </a:extLst>
                </a:gridCol>
              </a:tblGrid>
              <a:tr h="407271">
                <a:tc>
                  <a:txBody>
                    <a:bodyPr/>
                    <a:lstStyle/>
                    <a:p>
                      <a:r>
                        <a:rPr lang="it-IT" dirty="0"/>
                        <a:t>Attività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Responsabile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/>
                        <a:t>Periodicità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07271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Classe  NYHA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Classe NYHA II III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07271">
                <a:tc>
                  <a:txBody>
                    <a:bodyPr/>
                    <a:lstStyle/>
                    <a:p>
                      <a:r>
                        <a:rPr lang="it-IT" dirty="0"/>
                        <a:t>Valutazione Clinica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MMG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 mesi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 mesi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02961">
                <a:tc>
                  <a:txBody>
                    <a:bodyPr/>
                    <a:lstStyle/>
                    <a:p>
                      <a:r>
                        <a:rPr lang="it-IT" dirty="0"/>
                        <a:t>Valutazione laboratoristica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MMG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12 mesi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 mesi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07271">
                <a:tc>
                  <a:txBody>
                    <a:bodyPr/>
                    <a:lstStyle/>
                    <a:p>
                      <a:r>
                        <a:rPr lang="it-IT" dirty="0" err="1"/>
                        <a:t>Visita+ECG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Cardiologo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12 mesi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 mesi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02961">
                <a:tc>
                  <a:txBody>
                    <a:bodyPr/>
                    <a:lstStyle/>
                    <a:p>
                      <a:r>
                        <a:rPr lang="it-IT" dirty="0"/>
                        <a:t>Ecocardiogramma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Cardiologo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12 mesi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12 mesi o al bisogno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004231">
                <a:tc>
                  <a:txBody>
                    <a:bodyPr/>
                    <a:lstStyle/>
                    <a:p>
                      <a:r>
                        <a:rPr lang="it-IT" dirty="0"/>
                        <a:t>Valutazione infermieristica ambulatoriale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Infermiere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 mesi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3-6 mesi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02961">
                <a:tc>
                  <a:txBody>
                    <a:bodyPr/>
                    <a:lstStyle/>
                    <a:p>
                      <a:r>
                        <a:rPr lang="it-IT" dirty="0"/>
                        <a:t>Contato telefonico periodico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Infermiere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Su base clinica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Su base clinica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02961">
                <a:tc>
                  <a:txBody>
                    <a:bodyPr/>
                    <a:lstStyle/>
                    <a:p>
                      <a:r>
                        <a:rPr lang="it-IT" dirty="0"/>
                        <a:t>Monitoraggio telemedicina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Infermiere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settimanale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settimanale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/>
            </a:extLst>
          </p:cNvPr>
          <p:cNvSpPr txBox="1"/>
          <p:nvPr/>
        </p:nvSpPr>
        <p:spPr>
          <a:xfrm>
            <a:off x="1692275" y="198438"/>
            <a:ext cx="8347075" cy="3667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latin typeface="+mn-lt"/>
                <a:cs typeface="+mn-cs"/>
              </a:rPr>
              <a:t>IL RUOLO DEL CARDIOLOGO TERRITORIALE</a:t>
            </a:r>
          </a:p>
        </p:txBody>
      </p:sp>
      <p:sp>
        <p:nvSpPr>
          <p:cNvPr id="19458" name="CasellaDiTesto 5"/>
          <p:cNvSpPr txBox="1">
            <a:spLocks noChangeArrowheads="1"/>
          </p:cNvSpPr>
          <p:nvPr/>
        </p:nvSpPr>
        <p:spPr bwMode="auto">
          <a:xfrm>
            <a:off x="1325563" y="904875"/>
            <a:ext cx="9388475" cy="480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it-IT" sz="2400">
                <a:latin typeface="Calibri" pitchFamily="34" charset="0"/>
                <a:ea typeface="Aptos"/>
                <a:cs typeface="Times New Roman" pitchFamily="18" charset="0"/>
              </a:rPr>
              <a:t>Il </a:t>
            </a:r>
            <a:r>
              <a:rPr lang="it-IT" sz="2000">
                <a:latin typeface="Calibri" pitchFamily="34" charset="0"/>
                <a:ea typeface="Aptos"/>
                <a:cs typeface="Times New Roman" pitchFamily="18" charset="0"/>
              </a:rPr>
              <a:t>MMG/ INFERMIERE AMB.CRONICITA’ che ha un paziente con le seguenti caratteristiche:</a:t>
            </a:r>
          </a:p>
          <a:p>
            <a:pPr>
              <a:lnSpc>
                <a:spcPct val="150000"/>
              </a:lnSpc>
              <a:spcAft>
                <a:spcPts val="800"/>
              </a:spcAft>
              <a:buFont typeface="Symbol" pitchFamily="18" charset="2"/>
              <a:buChar char=""/>
            </a:pPr>
            <a:r>
              <a:rPr lang="it-IT" sz="2000">
                <a:latin typeface="Calibri" pitchFamily="34" charset="0"/>
                <a:ea typeface="Aptos"/>
                <a:cs typeface="Times New Roman" pitchFamily="18" charset="0"/>
              </a:rPr>
              <a:t>Presenta sintomi compatibili con scompenso cardiaco (ma mai preso in carico)</a:t>
            </a:r>
          </a:p>
          <a:p>
            <a:r>
              <a:rPr lang="it-IT" sz="2000">
                <a:latin typeface="Calibri" pitchFamily="34" charset="0"/>
                <a:ea typeface="Aptos"/>
                <a:cs typeface="Times New Roman" pitchFamily="18" charset="0"/>
                <a:sym typeface="Wingdings" pitchFamily="2" charset="2"/>
              </a:rPr>
              <a:t> </a:t>
            </a:r>
            <a:r>
              <a:rPr lang="it-IT" sz="2000">
                <a:latin typeface="Calibri" pitchFamily="34" charset="0"/>
                <a:ea typeface="Aptos"/>
                <a:cs typeface="Times New Roman" pitchFamily="18" charset="0"/>
              </a:rPr>
              <a:t>Provvederà a contattare l’infermiere referente dell’Ambulatorio Cronicità , il quale programmerà una valutazione del paziente presso il Cardiologo Territoriale (Casa della salute di Brisighella- Presidio Ospedaliero di Faenza) nei posti dedicati «PDTA Scompenso Cardiaco» </a:t>
            </a:r>
            <a:r>
              <a:rPr lang="it-IT" sz="2000">
                <a:latin typeface="Calibri" pitchFamily="34" charset="0"/>
                <a:ea typeface="Aptos"/>
                <a:cs typeface="Times New Roman" pitchFamily="18" charset="0"/>
                <a:sym typeface="Wingdings" pitchFamily="2" charset="2"/>
              </a:rPr>
              <a:t> </a:t>
            </a:r>
            <a:r>
              <a:rPr lang="it-IT" sz="2000" b="1">
                <a:latin typeface="Calibri" pitchFamily="34" charset="0"/>
                <a:ea typeface="Aptos"/>
                <a:cs typeface="Times New Roman" pitchFamily="18" charset="0"/>
                <a:sym typeface="Wingdings" pitchFamily="2" charset="2"/>
              </a:rPr>
              <a:t>per la prenotazione presso l'ambulatorio dello scompenso della dr.ssa Merli (2 appuntamenti settimanali al giovedì) i Medici dei NCP strutturati dovranno inviare mail criptata a </a:t>
            </a:r>
            <a:r>
              <a:rPr lang="it-IT" sz="2000" b="1">
                <a:latin typeface="Calibri" pitchFamily="34" charset="0"/>
                <a:ea typeface="Aptos"/>
                <a:cs typeface="Times New Roman" pitchFamily="18" charset="0"/>
                <a:sym typeface="Wingdings" pitchFamily="2" charset="2"/>
                <a:hlinkClick r:id="rId2"/>
              </a:rPr>
              <a:t>flavia.frisari@auslromagna.it</a:t>
            </a:r>
            <a:r>
              <a:rPr lang="it-IT" sz="2000" b="1">
                <a:latin typeface="Calibri" pitchFamily="34" charset="0"/>
                <a:ea typeface="Aptos"/>
                <a:cs typeface="Times New Roman" pitchFamily="18" charset="0"/>
                <a:sym typeface="Wingdings" pitchFamily="2" charset="2"/>
              </a:rPr>
              <a:t> e </a:t>
            </a:r>
            <a:r>
              <a:rPr lang="it-IT" sz="2000" b="1">
                <a:latin typeface="Calibri" pitchFamily="34" charset="0"/>
                <a:ea typeface="Aptos"/>
                <a:cs typeface="Times New Roman" pitchFamily="18" charset="0"/>
                <a:sym typeface="Wingdings" pitchFamily="2" charset="2"/>
                <a:hlinkClick r:id="rId3"/>
              </a:rPr>
              <a:t>ambulatoriocronicita.ra@auslromagna.it</a:t>
            </a:r>
            <a:r>
              <a:rPr lang="it-IT" sz="2000" b="1">
                <a:latin typeface="Calibri" pitchFamily="34" charset="0"/>
                <a:ea typeface="Aptos"/>
                <a:cs typeface="Times New Roman" pitchFamily="18" charset="0"/>
                <a:sym typeface="Wingdings" pitchFamily="2" charset="2"/>
              </a:rPr>
              <a:t> la mail dovrà avere in allegato la richiesta SSN "Visita Cardiologica + ECG" con quesito clinico: </a:t>
            </a:r>
            <a:r>
              <a:rPr lang="it-IT" sz="2000" b="1" i="1">
                <a:latin typeface="Calibri" pitchFamily="34" charset="0"/>
                <a:ea typeface="Aptos"/>
                <a:cs typeface="Times New Roman" pitchFamily="18" charset="0"/>
                <a:sym typeface="Wingdings" pitchFamily="2" charset="2"/>
              </a:rPr>
              <a:t>valutazione per PDTA Scompenso cardiaco,</a:t>
            </a:r>
            <a:r>
              <a:rPr lang="it-IT" sz="2000" b="1">
                <a:latin typeface="Calibri" pitchFamily="34" charset="0"/>
                <a:ea typeface="Aptos"/>
                <a:cs typeface="Times New Roman" pitchFamily="18" charset="0"/>
                <a:sym typeface="Wingdings" pitchFamily="2" charset="2"/>
              </a:rPr>
              <a:t> e un recapito telefonico del paziente o care giver per la comunicazione della prenotazione.</a:t>
            </a:r>
            <a:endParaRPr lang="it-IT" sz="2000" b="1">
              <a:latin typeface="Calibri" pitchFamily="34" charset="0"/>
              <a:ea typeface="Aptos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it-IT" smtClean="0"/>
              <a:t>Il Cardiologo Territoriale sulla base delle valutazioni eseguite deciderà:</a:t>
            </a:r>
          </a:p>
          <a:p>
            <a:pPr eaLnBrk="1" hangingPunct="1"/>
            <a:r>
              <a:rPr lang="it-IT" smtClean="0"/>
              <a:t>Se riaffidare il paziente al MMG</a:t>
            </a:r>
          </a:p>
          <a:p>
            <a:pPr eaLnBrk="1" hangingPunct="1"/>
            <a:r>
              <a:rPr lang="it-IT" smtClean="0"/>
              <a:t>Se indirizzarlo all’ambulatorio dello Scompenso Cardiaco Ospedaliero (dando già appuntamento)</a:t>
            </a:r>
          </a:p>
          <a:p>
            <a:pPr eaLnBrk="1" hangingPunct="1"/>
            <a:r>
              <a:rPr lang="it-IT" smtClean="0"/>
              <a:t>Se rivedere il paziente (dando già appuntamento)</a:t>
            </a:r>
          </a:p>
          <a:p>
            <a:pPr eaLnBrk="1" hangingPunct="1"/>
            <a:r>
              <a:rPr lang="it-IT" smtClean="0"/>
              <a:t>Se programmare un Day-hospital presso il PO di Faenza per necessità di terapia infusiva</a:t>
            </a:r>
          </a:p>
          <a:p>
            <a:pPr eaLnBrk="1" hangingPunct="1">
              <a:buFont typeface="Arial" charset="0"/>
              <a:buNone/>
            </a:pPr>
            <a:r>
              <a:rPr lang="it-IT" smtClean="0"/>
              <a:t> </a:t>
            </a:r>
            <a:r>
              <a:rPr lang="it-IT" smtClean="0">
                <a:sym typeface="Wingdings" pitchFamily="2" charset="2"/>
              </a:rPr>
              <a:t> </a:t>
            </a:r>
            <a:r>
              <a:rPr lang="it-IT" smtClean="0"/>
              <a:t>Tale decisioni saranno sempre comunicata al Case Manager dello Scompenso Cardiaco, all’Infermiere dell’Ambulatorio Cronicità e al MMG</a:t>
            </a:r>
          </a:p>
          <a:p>
            <a:pPr eaLnBrk="1" hangingPunct="1"/>
            <a:endParaRPr lang="it-IT" smtClean="0"/>
          </a:p>
        </p:txBody>
      </p:sp>
      <p:sp>
        <p:nvSpPr>
          <p:cNvPr id="4" name="CasellaDiTesto 3">
            <a:extLst>
              <a:ext uri="{FF2B5EF4-FFF2-40B4-BE49-F238E27FC236}"/>
            </a:extLst>
          </p:cNvPr>
          <p:cNvSpPr txBox="1"/>
          <p:nvPr/>
        </p:nvSpPr>
        <p:spPr>
          <a:xfrm>
            <a:off x="1692275" y="198438"/>
            <a:ext cx="8347075" cy="3667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latin typeface="+mn-lt"/>
                <a:cs typeface="+mn-cs"/>
              </a:rPr>
              <a:t>IL RUOLO DEL CARDIOLOGO TERRITORIALE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61988" y="977900"/>
            <a:ext cx="10972800" cy="4525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it-IT" sz="2400" smtClean="0"/>
              <a:t>Il MMG/ INFERMIERE AMB.CRONICITA’ che ha un paziente con le seguenti caratteristiche:</a:t>
            </a:r>
          </a:p>
          <a:p>
            <a:pPr eaLnBrk="1" hangingPunct="1">
              <a:lnSpc>
                <a:spcPct val="70000"/>
              </a:lnSpc>
            </a:pPr>
            <a:r>
              <a:rPr lang="it-IT" sz="2400" smtClean="0"/>
              <a:t>Dimesso dall’Ambulatorio dello Scompenso Cardiaco (con sintomi di riacutizzazione).</a:t>
            </a:r>
          </a:p>
          <a:p>
            <a:pPr eaLnBrk="1" hangingPunct="1">
              <a:lnSpc>
                <a:spcPct val="70000"/>
              </a:lnSpc>
            </a:pPr>
            <a:r>
              <a:rPr lang="it-IT" sz="2400" smtClean="0"/>
              <a:t>Presenta sintomi compatibili con Scompenso cardiaco ( e nel percorso con Cardiologo di riferimento i tempi si allungano)</a:t>
            </a:r>
          </a:p>
          <a:p>
            <a:pPr eaLnBrk="1" hangingPunct="1">
              <a:lnSpc>
                <a:spcPct val="70000"/>
              </a:lnSpc>
            </a:pPr>
            <a:endParaRPr lang="it-IT" sz="2400" smtClean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sz="2400" smtClean="0">
                <a:sym typeface="Wingdings" pitchFamily="2" charset="2"/>
              </a:rPr>
              <a:t> </a:t>
            </a:r>
            <a:r>
              <a:rPr lang="it-IT" sz="2400" smtClean="0"/>
              <a:t>Provvederà a contattare l’infermiere referente dell’Ambulatorio Scompenso Ospedaliero, il quale valuterà insieme al MMG se: </a:t>
            </a:r>
          </a:p>
          <a:p>
            <a:pPr eaLnBrk="1" hangingPunct="1">
              <a:lnSpc>
                <a:spcPct val="70000"/>
              </a:lnSpc>
            </a:pPr>
            <a:r>
              <a:rPr lang="it-IT" sz="2400" smtClean="0"/>
              <a:t>programmare un Day-hospital presso il PO di Faenza per necessità di terapia infusiva;</a:t>
            </a:r>
          </a:p>
          <a:p>
            <a:pPr eaLnBrk="1" hangingPunct="1">
              <a:lnSpc>
                <a:spcPct val="70000"/>
              </a:lnSpc>
            </a:pPr>
            <a:r>
              <a:rPr lang="it-IT" sz="2400" smtClean="0"/>
              <a:t>Se indirizzarlo all’ambulatorio dello Scompenso Cardiaco Ospedaliero </a:t>
            </a:r>
            <a:r>
              <a:rPr lang="it-IT" sz="2400" b="1" smtClean="0"/>
              <a:t>(con a seguire</a:t>
            </a:r>
            <a:r>
              <a:rPr lang="it-IT" sz="2400" smtClean="0"/>
              <a:t> </a:t>
            </a:r>
            <a:r>
              <a:rPr lang="it-IT" sz="2400" b="1" smtClean="0">
                <a:sym typeface="Wingdings" pitchFamily="2" charset="2"/>
              </a:rPr>
              <a:t>mail che dovrà avere in allegato la richiesta SSN "Visita Cardiologica + ECG + ECO" con quesito clinico: </a:t>
            </a:r>
            <a:r>
              <a:rPr lang="it-IT" sz="2400" b="1" i="1" smtClean="0">
                <a:sym typeface="Wingdings" pitchFamily="2" charset="2"/>
              </a:rPr>
              <a:t>valutazione per PDTA Scompenso cardiaco,</a:t>
            </a:r>
            <a:r>
              <a:rPr lang="it-IT" sz="2400" b="1" smtClean="0">
                <a:sym typeface="Wingdings" pitchFamily="2" charset="2"/>
              </a:rPr>
              <a:t> e un recapito telefonico del paziente o care giver per la comunicazione della prenotazione)</a:t>
            </a:r>
            <a:endParaRPr lang="it-IT" sz="2400" b="1" smtClean="0"/>
          </a:p>
          <a:p>
            <a:pPr eaLnBrk="1" hangingPunct="1">
              <a:lnSpc>
                <a:spcPct val="70000"/>
              </a:lnSpc>
            </a:pPr>
            <a:endParaRPr lang="it-IT" sz="2400" smtClean="0"/>
          </a:p>
          <a:p>
            <a:pPr eaLnBrk="1" hangingPunct="1">
              <a:lnSpc>
                <a:spcPct val="70000"/>
              </a:lnSpc>
            </a:pPr>
            <a:endParaRPr lang="it-IT" sz="2400" smtClean="0"/>
          </a:p>
          <a:p>
            <a:pPr eaLnBrk="1" hangingPunct="1">
              <a:lnSpc>
                <a:spcPct val="70000"/>
              </a:lnSpc>
            </a:pPr>
            <a:endParaRPr lang="it-IT" sz="2400" smtClean="0"/>
          </a:p>
        </p:txBody>
      </p:sp>
      <p:sp>
        <p:nvSpPr>
          <p:cNvPr id="4" name="CasellaDiTesto 3">
            <a:extLst>
              <a:ext uri="{FF2B5EF4-FFF2-40B4-BE49-F238E27FC236}"/>
            </a:extLst>
          </p:cNvPr>
          <p:cNvSpPr txBox="1"/>
          <p:nvPr/>
        </p:nvSpPr>
        <p:spPr>
          <a:xfrm>
            <a:off x="1692275" y="198438"/>
            <a:ext cx="8347075" cy="3667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>
                <a:latin typeface="Calibri" pitchFamily="34" charset="0"/>
              </a:rPr>
              <a:t>IL RUOLO DELl’INFERMIERE REFERENTE AMBULTORIO SCOMPENSO OSPEDALIERO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1204</Words>
  <Application>Microsoft Office PowerPoint</Application>
  <PresentationFormat>Personalizzato</PresentationFormat>
  <Paragraphs>155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Modello struttura</vt:lpstr>
      </vt:variant>
      <vt:variant>
        <vt:i4>12</vt:i4>
      </vt:variant>
      <vt:variant>
        <vt:lpstr>Titoli diapositive</vt:lpstr>
      </vt:variant>
      <vt:variant>
        <vt:i4>12</vt:i4>
      </vt:variant>
    </vt:vector>
  </HeadingPairs>
  <TitlesOfParts>
    <vt:vector size="31" baseType="lpstr">
      <vt:lpstr>Arial</vt:lpstr>
      <vt:lpstr>Calibri Light</vt:lpstr>
      <vt:lpstr>Calibri</vt:lpstr>
      <vt:lpstr>Times New Roman</vt:lpstr>
      <vt:lpstr>Aptos</vt:lpstr>
      <vt:lpstr>Symbol</vt:lpstr>
      <vt:lpstr>Wingdings</vt:lpstr>
      <vt:lpstr>1_Tema di Office</vt:lpstr>
      <vt:lpstr>1_Tema di Office</vt:lpstr>
      <vt:lpstr>1_Tema di Office</vt:lpstr>
      <vt:lpstr>1_Tema di Office</vt:lpstr>
      <vt:lpstr>1_Tema di Office</vt:lpstr>
      <vt:lpstr>1_Tema di Office</vt:lpstr>
      <vt:lpstr>1_Tema di Office</vt:lpstr>
      <vt:lpstr>1_Tema di Office</vt:lpstr>
      <vt:lpstr>1_Tema di Office</vt:lpstr>
      <vt:lpstr>1_Tema di Office</vt:lpstr>
      <vt:lpstr>1_Tema di Office</vt:lpstr>
      <vt:lpstr>1_Tema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Matteo Tebaldi</dc:creator>
  <cp:lastModifiedBy>menbar0824</cp:lastModifiedBy>
  <cp:revision>13</cp:revision>
  <dcterms:created xsi:type="dcterms:W3CDTF">2024-03-08T07:57:55Z</dcterms:created>
  <dcterms:modified xsi:type="dcterms:W3CDTF">2024-04-13T09:45:43Z</dcterms:modified>
</cp:coreProperties>
</file>